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78" r:id="rId3"/>
    <p:sldId id="257" r:id="rId4"/>
    <p:sldId id="258" r:id="rId5"/>
    <p:sldId id="259" r:id="rId6"/>
    <p:sldId id="264" r:id="rId7"/>
    <p:sldId id="266" r:id="rId8"/>
    <p:sldId id="280" r:id="rId9"/>
    <p:sldId id="285" r:id="rId10"/>
    <p:sldId id="268" r:id="rId11"/>
    <p:sldId id="279" r:id="rId12"/>
    <p:sldId id="281" r:id="rId13"/>
    <p:sldId id="282" r:id="rId14"/>
    <p:sldId id="283" r:id="rId15"/>
    <p:sldId id="284" r:id="rId16"/>
    <p:sldId id="286" r:id="rId17"/>
    <p:sldId id="27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FED0A84-F2BA-8048-87FF-565F025E2AFC}">
          <p14:sldIdLst>
            <p14:sldId id="256"/>
            <p14:sldId id="278"/>
            <p14:sldId id="257"/>
            <p14:sldId id="258"/>
            <p14:sldId id="259"/>
          </p14:sldIdLst>
        </p14:section>
        <p14:section name="Untitled Section" id="{F095E0B7-84B3-FA40-BF5A-BA3D57A35D4F}">
          <p14:sldIdLst>
            <p14:sldId id="264"/>
            <p14:sldId id="266"/>
            <p14:sldId id="280"/>
            <p14:sldId id="285"/>
            <p14:sldId id="268"/>
            <p14:sldId id="279"/>
            <p14:sldId id="281"/>
            <p14:sldId id="282"/>
            <p14:sldId id="283"/>
            <p14:sldId id="284"/>
            <p14:sldId id="286"/>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20"/>
    <p:restoredTop sz="94643"/>
  </p:normalViewPr>
  <p:slideViewPr>
    <p:cSldViewPr snapToGrid="0" snapToObjects="1">
      <p:cViewPr varScale="1">
        <p:scale>
          <a:sx n="117" d="100"/>
          <a:sy n="117" d="100"/>
        </p:scale>
        <p:origin x="184" y="4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292BBC-0429-5742-AA94-D1BB34176E1D}" type="datetimeFigureOut">
              <a:rPr lang="en-US" smtClean="0"/>
              <a:t>7/14/20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D4B6FE-77E9-8C45-9A72-F45D72950FE8}" type="slidenum">
              <a:rPr lang="en-US" smtClean="0"/>
              <a:t>‹#›</a:t>
            </a:fld>
            <a:endParaRPr lang="en-US"/>
          </a:p>
        </p:txBody>
      </p:sp>
    </p:spTree>
    <p:extLst>
      <p:ext uri="{BB962C8B-B14F-4D97-AF65-F5344CB8AC3E}">
        <p14:creationId xmlns:p14="http://schemas.microsoft.com/office/powerpoint/2010/main" val="13087317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20D4B6FE-77E9-8C45-9A72-F45D72950FE8}" type="slidenum">
              <a:rPr lang="en-US" smtClean="0"/>
              <a:t>1</a:t>
            </a:fld>
            <a:endParaRPr lang="en-US"/>
          </a:p>
        </p:txBody>
      </p:sp>
    </p:spTree>
    <p:extLst>
      <p:ext uri="{BB962C8B-B14F-4D97-AF65-F5344CB8AC3E}">
        <p14:creationId xmlns:p14="http://schemas.microsoft.com/office/powerpoint/2010/main" val="4008269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42625-7694-6D46-92E5-511EE8850A3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3B9F169C-4C00-F849-BCAB-50A4CCB47D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1A5DF9C-9533-9942-9EF7-4E6483852A37}"/>
              </a:ext>
            </a:extLst>
          </p:cNvPr>
          <p:cNvSpPr>
            <a:spLocks noGrp="1"/>
          </p:cNvSpPr>
          <p:nvPr>
            <p:ph type="dt" sz="half" idx="10"/>
          </p:nvPr>
        </p:nvSpPr>
        <p:spPr/>
        <p:txBody>
          <a:bodyPr/>
          <a:lstStyle/>
          <a:p>
            <a:fld id="{C4252583-DB5B-2046-8A34-D87D2ECE4BD3}" type="datetimeFigureOut">
              <a:rPr lang="en-US" smtClean="0"/>
              <a:t>7/14/20</a:t>
            </a:fld>
            <a:endParaRPr lang="en-US"/>
          </a:p>
        </p:txBody>
      </p:sp>
      <p:sp>
        <p:nvSpPr>
          <p:cNvPr id="5" name="Footer Placeholder 4">
            <a:extLst>
              <a:ext uri="{FF2B5EF4-FFF2-40B4-BE49-F238E27FC236}">
                <a16:creationId xmlns:a16="http://schemas.microsoft.com/office/drawing/2014/main" id="{D8087665-5E01-244B-B077-15BBCB931F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ED7BAF-A60B-6948-B39B-4ECD6D9DFDA0}"/>
              </a:ext>
            </a:extLst>
          </p:cNvPr>
          <p:cNvSpPr>
            <a:spLocks noGrp="1"/>
          </p:cNvSpPr>
          <p:nvPr>
            <p:ph type="sldNum" sz="quarter" idx="12"/>
          </p:nvPr>
        </p:nvSpPr>
        <p:spPr/>
        <p:txBody>
          <a:bodyPr/>
          <a:lstStyle/>
          <a:p>
            <a:fld id="{564A7D1E-5E08-654E-B5BD-B1D77D8B43E8}" type="slidenum">
              <a:rPr lang="en-US" smtClean="0"/>
              <a:t>‹#›</a:t>
            </a:fld>
            <a:endParaRPr lang="en-US"/>
          </a:p>
        </p:txBody>
      </p:sp>
    </p:spTree>
    <p:extLst>
      <p:ext uri="{BB962C8B-B14F-4D97-AF65-F5344CB8AC3E}">
        <p14:creationId xmlns:p14="http://schemas.microsoft.com/office/powerpoint/2010/main" val="2583130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5D48D-36B6-374A-8086-F2DC6D5E8BF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91E79D7-2D37-534E-B332-0F55E6718DF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F2C2894-B704-7048-8DB3-8D86F5FEDFF2}"/>
              </a:ext>
            </a:extLst>
          </p:cNvPr>
          <p:cNvSpPr>
            <a:spLocks noGrp="1"/>
          </p:cNvSpPr>
          <p:nvPr>
            <p:ph type="dt" sz="half" idx="10"/>
          </p:nvPr>
        </p:nvSpPr>
        <p:spPr/>
        <p:txBody>
          <a:bodyPr/>
          <a:lstStyle/>
          <a:p>
            <a:fld id="{C4252583-DB5B-2046-8A34-D87D2ECE4BD3}" type="datetimeFigureOut">
              <a:rPr lang="en-US" smtClean="0"/>
              <a:t>7/14/20</a:t>
            </a:fld>
            <a:endParaRPr lang="en-US"/>
          </a:p>
        </p:txBody>
      </p:sp>
      <p:sp>
        <p:nvSpPr>
          <p:cNvPr id="5" name="Footer Placeholder 4">
            <a:extLst>
              <a:ext uri="{FF2B5EF4-FFF2-40B4-BE49-F238E27FC236}">
                <a16:creationId xmlns:a16="http://schemas.microsoft.com/office/drawing/2014/main" id="{CB4823E2-4296-E04D-8361-85F9AD0FBA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B11BB6-52FF-EB45-A82A-48DF6B836BEB}"/>
              </a:ext>
            </a:extLst>
          </p:cNvPr>
          <p:cNvSpPr>
            <a:spLocks noGrp="1"/>
          </p:cNvSpPr>
          <p:nvPr>
            <p:ph type="sldNum" sz="quarter" idx="12"/>
          </p:nvPr>
        </p:nvSpPr>
        <p:spPr/>
        <p:txBody>
          <a:bodyPr/>
          <a:lstStyle/>
          <a:p>
            <a:fld id="{564A7D1E-5E08-654E-B5BD-B1D77D8B43E8}" type="slidenum">
              <a:rPr lang="en-US" smtClean="0"/>
              <a:t>‹#›</a:t>
            </a:fld>
            <a:endParaRPr lang="en-US"/>
          </a:p>
        </p:txBody>
      </p:sp>
    </p:spTree>
    <p:extLst>
      <p:ext uri="{BB962C8B-B14F-4D97-AF65-F5344CB8AC3E}">
        <p14:creationId xmlns:p14="http://schemas.microsoft.com/office/powerpoint/2010/main" val="2040047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9048C6-74BA-9F4B-AC8D-D2ACB5B06FDE}"/>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7A604B6-7DC7-754B-86D8-04619FF73BE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C177D9F-9619-BB42-9862-C2D88BF8F5F8}"/>
              </a:ext>
            </a:extLst>
          </p:cNvPr>
          <p:cNvSpPr>
            <a:spLocks noGrp="1"/>
          </p:cNvSpPr>
          <p:nvPr>
            <p:ph type="dt" sz="half" idx="10"/>
          </p:nvPr>
        </p:nvSpPr>
        <p:spPr/>
        <p:txBody>
          <a:bodyPr/>
          <a:lstStyle/>
          <a:p>
            <a:fld id="{C4252583-DB5B-2046-8A34-D87D2ECE4BD3}" type="datetimeFigureOut">
              <a:rPr lang="en-US" smtClean="0"/>
              <a:t>7/14/20</a:t>
            </a:fld>
            <a:endParaRPr lang="en-US"/>
          </a:p>
        </p:txBody>
      </p:sp>
      <p:sp>
        <p:nvSpPr>
          <p:cNvPr id="5" name="Footer Placeholder 4">
            <a:extLst>
              <a:ext uri="{FF2B5EF4-FFF2-40B4-BE49-F238E27FC236}">
                <a16:creationId xmlns:a16="http://schemas.microsoft.com/office/drawing/2014/main" id="{E5C8D084-6DAF-0A4B-9D38-AA4103C390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D9A743-6A89-7349-9633-B06874E2A4B4}"/>
              </a:ext>
            </a:extLst>
          </p:cNvPr>
          <p:cNvSpPr>
            <a:spLocks noGrp="1"/>
          </p:cNvSpPr>
          <p:nvPr>
            <p:ph type="sldNum" sz="quarter" idx="12"/>
          </p:nvPr>
        </p:nvSpPr>
        <p:spPr/>
        <p:txBody>
          <a:bodyPr/>
          <a:lstStyle/>
          <a:p>
            <a:fld id="{564A7D1E-5E08-654E-B5BD-B1D77D8B43E8}" type="slidenum">
              <a:rPr lang="en-US" smtClean="0"/>
              <a:t>‹#›</a:t>
            </a:fld>
            <a:endParaRPr lang="en-US"/>
          </a:p>
        </p:txBody>
      </p:sp>
    </p:spTree>
    <p:extLst>
      <p:ext uri="{BB962C8B-B14F-4D97-AF65-F5344CB8AC3E}">
        <p14:creationId xmlns:p14="http://schemas.microsoft.com/office/powerpoint/2010/main" val="4210660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A7525-F0D6-4E43-A469-8FC502D2B1E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EDECF28-01D2-6B44-A6B9-3412C4261E2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B52072A-F8C7-AC49-B015-4971B4D9D06C}"/>
              </a:ext>
            </a:extLst>
          </p:cNvPr>
          <p:cNvSpPr>
            <a:spLocks noGrp="1"/>
          </p:cNvSpPr>
          <p:nvPr>
            <p:ph type="dt" sz="half" idx="10"/>
          </p:nvPr>
        </p:nvSpPr>
        <p:spPr/>
        <p:txBody>
          <a:bodyPr/>
          <a:lstStyle/>
          <a:p>
            <a:fld id="{C4252583-DB5B-2046-8A34-D87D2ECE4BD3}" type="datetimeFigureOut">
              <a:rPr lang="en-US" smtClean="0"/>
              <a:t>7/14/20</a:t>
            </a:fld>
            <a:endParaRPr lang="en-US"/>
          </a:p>
        </p:txBody>
      </p:sp>
      <p:sp>
        <p:nvSpPr>
          <p:cNvPr id="5" name="Footer Placeholder 4">
            <a:extLst>
              <a:ext uri="{FF2B5EF4-FFF2-40B4-BE49-F238E27FC236}">
                <a16:creationId xmlns:a16="http://schemas.microsoft.com/office/drawing/2014/main" id="{A9AD7754-6A8C-344A-81D3-CA108E9D3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D2F0BB-353D-AF41-9FCA-B365A7E78B7C}"/>
              </a:ext>
            </a:extLst>
          </p:cNvPr>
          <p:cNvSpPr>
            <a:spLocks noGrp="1"/>
          </p:cNvSpPr>
          <p:nvPr>
            <p:ph type="sldNum" sz="quarter" idx="12"/>
          </p:nvPr>
        </p:nvSpPr>
        <p:spPr/>
        <p:txBody>
          <a:bodyPr/>
          <a:lstStyle/>
          <a:p>
            <a:fld id="{564A7D1E-5E08-654E-B5BD-B1D77D8B43E8}" type="slidenum">
              <a:rPr lang="en-US" smtClean="0"/>
              <a:t>‹#›</a:t>
            </a:fld>
            <a:endParaRPr lang="en-US"/>
          </a:p>
        </p:txBody>
      </p:sp>
    </p:spTree>
    <p:extLst>
      <p:ext uri="{BB962C8B-B14F-4D97-AF65-F5344CB8AC3E}">
        <p14:creationId xmlns:p14="http://schemas.microsoft.com/office/powerpoint/2010/main" val="794969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C7C10-FA29-2849-96C2-9C4C649AF3F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853EB6D1-B182-4F46-8C84-CF986D35BF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CCCD3D5-84C2-2C41-B9E3-BE2519A715C8}"/>
              </a:ext>
            </a:extLst>
          </p:cNvPr>
          <p:cNvSpPr>
            <a:spLocks noGrp="1"/>
          </p:cNvSpPr>
          <p:nvPr>
            <p:ph type="dt" sz="half" idx="10"/>
          </p:nvPr>
        </p:nvSpPr>
        <p:spPr/>
        <p:txBody>
          <a:bodyPr/>
          <a:lstStyle/>
          <a:p>
            <a:fld id="{C4252583-DB5B-2046-8A34-D87D2ECE4BD3}" type="datetimeFigureOut">
              <a:rPr lang="en-US" smtClean="0"/>
              <a:t>7/14/20</a:t>
            </a:fld>
            <a:endParaRPr lang="en-US"/>
          </a:p>
        </p:txBody>
      </p:sp>
      <p:sp>
        <p:nvSpPr>
          <p:cNvPr id="5" name="Footer Placeholder 4">
            <a:extLst>
              <a:ext uri="{FF2B5EF4-FFF2-40B4-BE49-F238E27FC236}">
                <a16:creationId xmlns:a16="http://schemas.microsoft.com/office/drawing/2014/main" id="{10DD254F-26D7-8941-8781-A4D042CDA4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3F0B30-12D4-CC4E-8B4D-246AA227ACE1}"/>
              </a:ext>
            </a:extLst>
          </p:cNvPr>
          <p:cNvSpPr>
            <a:spLocks noGrp="1"/>
          </p:cNvSpPr>
          <p:nvPr>
            <p:ph type="sldNum" sz="quarter" idx="12"/>
          </p:nvPr>
        </p:nvSpPr>
        <p:spPr/>
        <p:txBody>
          <a:bodyPr/>
          <a:lstStyle/>
          <a:p>
            <a:fld id="{564A7D1E-5E08-654E-B5BD-B1D77D8B43E8}" type="slidenum">
              <a:rPr lang="en-US" smtClean="0"/>
              <a:t>‹#›</a:t>
            </a:fld>
            <a:endParaRPr lang="en-US"/>
          </a:p>
        </p:txBody>
      </p:sp>
    </p:spTree>
    <p:extLst>
      <p:ext uri="{BB962C8B-B14F-4D97-AF65-F5344CB8AC3E}">
        <p14:creationId xmlns:p14="http://schemas.microsoft.com/office/powerpoint/2010/main" val="363594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B29A2-5FD3-7949-9FBC-57D09DCF0FE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EBA5E84-255B-F44D-AF38-495BEB01C44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A8B538A-D419-C84D-84DE-4050E6607C7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E1F99D3C-7F8D-BD4A-8705-B6F532CB2A11}"/>
              </a:ext>
            </a:extLst>
          </p:cNvPr>
          <p:cNvSpPr>
            <a:spLocks noGrp="1"/>
          </p:cNvSpPr>
          <p:nvPr>
            <p:ph type="dt" sz="half" idx="10"/>
          </p:nvPr>
        </p:nvSpPr>
        <p:spPr/>
        <p:txBody>
          <a:bodyPr/>
          <a:lstStyle/>
          <a:p>
            <a:fld id="{C4252583-DB5B-2046-8A34-D87D2ECE4BD3}" type="datetimeFigureOut">
              <a:rPr lang="en-US" smtClean="0"/>
              <a:t>7/14/20</a:t>
            </a:fld>
            <a:endParaRPr lang="en-US"/>
          </a:p>
        </p:txBody>
      </p:sp>
      <p:sp>
        <p:nvSpPr>
          <p:cNvPr id="6" name="Footer Placeholder 5">
            <a:extLst>
              <a:ext uri="{FF2B5EF4-FFF2-40B4-BE49-F238E27FC236}">
                <a16:creationId xmlns:a16="http://schemas.microsoft.com/office/drawing/2014/main" id="{5847EF72-C765-F547-BAF2-73C26649C5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322722-02E4-1440-87A8-5BF1DD0A7C24}"/>
              </a:ext>
            </a:extLst>
          </p:cNvPr>
          <p:cNvSpPr>
            <a:spLocks noGrp="1"/>
          </p:cNvSpPr>
          <p:nvPr>
            <p:ph type="sldNum" sz="quarter" idx="12"/>
          </p:nvPr>
        </p:nvSpPr>
        <p:spPr/>
        <p:txBody>
          <a:bodyPr/>
          <a:lstStyle/>
          <a:p>
            <a:fld id="{564A7D1E-5E08-654E-B5BD-B1D77D8B43E8}" type="slidenum">
              <a:rPr lang="en-US" smtClean="0"/>
              <a:t>‹#›</a:t>
            </a:fld>
            <a:endParaRPr lang="en-US"/>
          </a:p>
        </p:txBody>
      </p:sp>
    </p:spTree>
    <p:extLst>
      <p:ext uri="{BB962C8B-B14F-4D97-AF65-F5344CB8AC3E}">
        <p14:creationId xmlns:p14="http://schemas.microsoft.com/office/powerpoint/2010/main" val="3171276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79C9D-C8C4-9D46-9BED-23D57D1DC99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A8150A4-AA76-E14B-8EB8-55F9ADA9F0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21220DD-FB9C-AA49-9096-548394E4F88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59F82DE8-FA0B-C347-BF15-A7AAB71EA8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873CA77-05D8-334D-AFAB-B79F60FCEE1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10B9F78B-E0BA-3D49-85E9-6304E5A348D5}"/>
              </a:ext>
            </a:extLst>
          </p:cNvPr>
          <p:cNvSpPr>
            <a:spLocks noGrp="1"/>
          </p:cNvSpPr>
          <p:nvPr>
            <p:ph type="dt" sz="half" idx="10"/>
          </p:nvPr>
        </p:nvSpPr>
        <p:spPr/>
        <p:txBody>
          <a:bodyPr/>
          <a:lstStyle/>
          <a:p>
            <a:fld id="{C4252583-DB5B-2046-8A34-D87D2ECE4BD3}" type="datetimeFigureOut">
              <a:rPr lang="en-US" smtClean="0"/>
              <a:t>7/14/20</a:t>
            </a:fld>
            <a:endParaRPr lang="en-US"/>
          </a:p>
        </p:txBody>
      </p:sp>
      <p:sp>
        <p:nvSpPr>
          <p:cNvPr id="8" name="Footer Placeholder 7">
            <a:extLst>
              <a:ext uri="{FF2B5EF4-FFF2-40B4-BE49-F238E27FC236}">
                <a16:creationId xmlns:a16="http://schemas.microsoft.com/office/drawing/2014/main" id="{105D7FE7-7345-DD42-9355-317D3E8A845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499ACBA-455F-F54B-A694-43E6CB611E63}"/>
              </a:ext>
            </a:extLst>
          </p:cNvPr>
          <p:cNvSpPr>
            <a:spLocks noGrp="1"/>
          </p:cNvSpPr>
          <p:nvPr>
            <p:ph type="sldNum" sz="quarter" idx="12"/>
          </p:nvPr>
        </p:nvSpPr>
        <p:spPr/>
        <p:txBody>
          <a:bodyPr/>
          <a:lstStyle/>
          <a:p>
            <a:fld id="{564A7D1E-5E08-654E-B5BD-B1D77D8B43E8}" type="slidenum">
              <a:rPr lang="en-US" smtClean="0"/>
              <a:t>‹#›</a:t>
            </a:fld>
            <a:endParaRPr lang="en-US"/>
          </a:p>
        </p:txBody>
      </p:sp>
    </p:spTree>
    <p:extLst>
      <p:ext uri="{BB962C8B-B14F-4D97-AF65-F5344CB8AC3E}">
        <p14:creationId xmlns:p14="http://schemas.microsoft.com/office/powerpoint/2010/main" val="111609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FC492-4296-7542-B44B-7BE984BD573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FA1AC205-BCC3-8D43-BC66-C05BAABB737A}"/>
              </a:ext>
            </a:extLst>
          </p:cNvPr>
          <p:cNvSpPr>
            <a:spLocks noGrp="1"/>
          </p:cNvSpPr>
          <p:nvPr>
            <p:ph type="dt" sz="half" idx="10"/>
          </p:nvPr>
        </p:nvSpPr>
        <p:spPr/>
        <p:txBody>
          <a:bodyPr/>
          <a:lstStyle/>
          <a:p>
            <a:fld id="{C4252583-DB5B-2046-8A34-D87D2ECE4BD3}" type="datetimeFigureOut">
              <a:rPr lang="en-US" smtClean="0"/>
              <a:t>7/14/20</a:t>
            </a:fld>
            <a:endParaRPr lang="en-US"/>
          </a:p>
        </p:txBody>
      </p:sp>
      <p:sp>
        <p:nvSpPr>
          <p:cNvPr id="4" name="Footer Placeholder 3">
            <a:extLst>
              <a:ext uri="{FF2B5EF4-FFF2-40B4-BE49-F238E27FC236}">
                <a16:creationId xmlns:a16="http://schemas.microsoft.com/office/drawing/2014/main" id="{57A1D689-6B35-244D-8D0C-38064A7FCFD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0005BD3-4BC2-634E-AC80-9007FE2B807F}"/>
              </a:ext>
            </a:extLst>
          </p:cNvPr>
          <p:cNvSpPr>
            <a:spLocks noGrp="1"/>
          </p:cNvSpPr>
          <p:nvPr>
            <p:ph type="sldNum" sz="quarter" idx="12"/>
          </p:nvPr>
        </p:nvSpPr>
        <p:spPr/>
        <p:txBody>
          <a:bodyPr/>
          <a:lstStyle/>
          <a:p>
            <a:fld id="{564A7D1E-5E08-654E-B5BD-B1D77D8B43E8}" type="slidenum">
              <a:rPr lang="en-US" smtClean="0"/>
              <a:t>‹#›</a:t>
            </a:fld>
            <a:endParaRPr lang="en-US"/>
          </a:p>
        </p:txBody>
      </p:sp>
    </p:spTree>
    <p:extLst>
      <p:ext uri="{BB962C8B-B14F-4D97-AF65-F5344CB8AC3E}">
        <p14:creationId xmlns:p14="http://schemas.microsoft.com/office/powerpoint/2010/main" val="1633581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AE5354-BB96-3649-812E-57F48CCC5E96}"/>
              </a:ext>
            </a:extLst>
          </p:cNvPr>
          <p:cNvSpPr>
            <a:spLocks noGrp="1"/>
          </p:cNvSpPr>
          <p:nvPr>
            <p:ph type="dt" sz="half" idx="10"/>
          </p:nvPr>
        </p:nvSpPr>
        <p:spPr/>
        <p:txBody>
          <a:bodyPr/>
          <a:lstStyle/>
          <a:p>
            <a:fld id="{C4252583-DB5B-2046-8A34-D87D2ECE4BD3}" type="datetimeFigureOut">
              <a:rPr lang="en-US" smtClean="0"/>
              <a:t>7/14/20</a:t>
            </a:fld>
            <a:endParaRPr lang="en-US"/>
          </a:p>
        </p:txBody>
      </p:sp>
      <p:sp>
        <p:nvSpPr>
          <p:cNvPr id="3" name="Footer Placeholder 2">
            <a:extLst>
              <a:ext uri="{FF2B5EF4-FFF2-40B4-BE49-F238E27FC236}">
                <a16:creationId xmlns:a16="http://schemas.microsoft.com/office/drawing/2014/main" id="{2DF319F8-EAD6-844D-B3DB-181D279B07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878C4A-4AB4-B34C-83FD-495323014404}"/>
              </a:ext>
            </a:extLst>
          </p:cNvPr>
          <p:cNvSpPr>
            <a:spLocks noGrp="1"/>
          </p:cNvSpPr>
          <p:nvPr>
            <p:ph type="sldNum" sz="quarter" idx="12"/>
          </p:nvPr>
        </p:nvSpPr>
        <p:spPr/>
        <p:txBody>
          <a:bodyPr/>
          <a:lstStyle/>
          <a:p>
            <a:fld id="{564A7D1E-5E08-654E-B5BD-B1D77D8B43E8}" type="slidenum">
              <a:rPr lang="en-US" smtClean="0"/>
              <a:t>‹#›</a:t>
            </a:fld>
            <a:endParaRPr lang="en-US"/>
          </a:p>
        </p:txBody>
      </p:sp>
    </p:spTree>
    <p:extLst>
      <p:ext uri="{BB962C8B-B14F-4D97-AF65-F5344CB8AC3E}">
        <p14:creationId xmlns:p14="http://schemas.microsoft.com/office/powerpoint/2010/main" val="13311614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7E04E-017D-6640-BF77-A018CD3D438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116A77B-0731-EF49-B002-1EA630D2D4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1D2F3D0-24E4-7E48-8C3F-D018371C9A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F51BCD1-F4F6-2C43-AF50-F63FEB2F5673}"/>
              </a:ext>
            </a:extLst>
          </p:cNvPr>
          <p:cNvSpPr>
            <a:spLocks noGrp="1"/>
          </p:cNvSpPr>
          <p:nvPr>
            <p:ph type="dt" sz="half" idx="10"/>
          </p:nvPr>
        </p:nvSpPr>
        <p:spPr/>
        <p:txBody>
          <a:bodyPr/>
          <a:lstStyle/>
          <a:p>
            <a:fld id="{C4252583-DB5B-2046-8A34-D87D2ECE4BD3}" type="datetimeFigureOut">
              <a:rPr lang="en-US" smtClean="0"/>
              <a:t>7/14/20</a:t>
            </a:fld>
            <a:endParaRPr lang="en-US"/>
          </a:p>
        </p:txBody>
      </p:sp>
      <p:sp>
        <p:nvSpPr>
          <p:cNvPr id="6" name="Footer Placeholder 5">
            <a:extLst>
              <a:ext uri="{FF2B5EF4-FFF2-40B4-BE49-F238E27FC236}">
                <a16:creationId xmlns:a16="http://schemas.microsoft.com/office/drawing/2014/main" id="{3A78AD8C-F0B3-3544-A9F9-2F31252CB9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DF4E15-F815-DD49-9A8C-53673B4ECFC8}"/>
              </a:ext>
            </a:extLst>
          </p:cNvPr>
          <p:cNvSpPr>
            <a:spLocks noGrp="1"/>
          </p:cNvSpPr>
          <p:nvPr>
            <p:ph type="sldNum" sz="quarter" idx="12"/>
          </p:nvPr>
        </p:nvSpPr>
        <p:spPr/>
        <p:txBody>
          <a:bodyPr/>
          <a:lstStyle/>
          <a:p>
            <a:fld id="{564A7D1E-5E08-654E-B5BD-B1D77D8B43E8}" type="slidenum">
              <a:rPr lang="en-US" smtClean="0"/>
              <a:t>‹#›</a:t>
            </a:fld>
            <a:endParaRPr lang="en-US"/>
          </a:p>
        </p:txBody>
      </p:sp>
    </p:spTree>
    <p:extLst>
      <p:ext uri="{BB962C8B-B14F-4D97-AF65-F5344CB8AC3E}">
        <p14:creationId xmlns:p14="http://schemas.microsoft.com/office/powerpoint/2010/main" val="16554335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ABCEC-F5C5-B341-B7B1-9B7384A9442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4373FB0-DDF8-E743-8F0D-6E1E22D5F2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9670754-A3E8-DB49-B2F0-1FA88BAC61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575FBD8-6D39-5C49-BFCC-B516E75445C9}"/>
              </a:ext>
            </a:extLst>
          </p:cNvPr>
          <p:cNvSpPr>
            <a:spLocks noGrp="1"/>
          </p:cNvSpPr>
          <p:nvPr>
            <p:ph type="dt" sz="half" idx="10"/>
          </p:nvPr>
        </p:nvSpPr>
        <p:spPr/>
        <p:txBody>
          <a:bodyPr/>
          <a:lstStyle/>
          <a:p>
            <a:fld id="{C4252583-DB5B-2046-8A34-D87D2ECE4BD3}" type="datetimeFigureOut">
              <a:rPr lang="en-US" smtClean="0"/>
              <a:t>7/14/20</a:t>
            </a:fld>
            <a:endParaRPr lang="en-US"/>
          </a:p>
        </p:txBody>
      </p:sp>
      <p:sp>
        <p:nvSpPr>
          <p:cNvPr id="6" name="Footer Placeholder 5">
            <a:extLst>
              <a:ext uri="{FF2B5EF4-FFF2-40B4-BE49-F238E27FC236}">
                <a16:creationId xmlns:a16="http://schemas.microsoft.com/office/drawing/2014/main" id="{6B36EB84-6CD3-7346-9813-1B62BE8C38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DE2B7F-BBF8-2F43-AEFC-C17CB8A5C7C8}"/>
              </a:ext>
            </a:extLst>
          </p:cNvPr>
          <p:cNvSpPr>
            <a:spLocks noGrp="1"/>
          </p:cNvSpPr>
          <p:nvPr>
            <p:ph type="sldNum" sz="quarter" idx="12"/>
          </p:nvPr>
        </p:nvSpPr>
        <p:spPr/>
        <p:txBody>
          <a:bodyPr/>
          <a:lstStyle/>
          <a:p>
            <a:fld id="{564A7D1E-5E08-654E-B5BD-B1D77D8B43E8}" type="slidenum">
              <a:rPr lang="en-US" smtClean="0"/>
              <a:t>‹#›</a:t>
            </a:fld>
            <a:endParaRPr lang="en-US"/>
          </a:p>
        </p:txBody>
      </p:sp>
    </p:spTree>
    <p:extLst>
      <p:ext uri="{BB962C8B-B14F-4D97-AF65-F5344CB8AC3E}">
        <p14:creationId xmlns:p14="http://schemas.microsoft.com/office/powerpoint/2010/main" val="1047530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E85576-420F-AC40-A943-2354497652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54E0BD1-C87A-1B45-A57B-B29DD5A714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7529525-A9A8-5049-B70E-429B36385C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252583-DB5B-2046-8A34-D87D2ECE4BD3}" type="datetimeFigureOut">
              <a:rPr lang="en-US" smtClean="0"/>
              <a:t>7/14/20</a:t>
            </a:fld>
            <a:endParaRPr lang="en-US"/>
          </a:p>
        </p:txBody>
      </p:sp>
      <p:sp>
        <p:nvSpPr>
          <p:cNvPr id="5" name="Footer Placeholder 4">
            <a:extLst>
              <a:ext uri="{FF2B5EF4-FFF2-40B4-BE49-F238E27FC236}">
                <a16:creationId xmlns:a16="http://schemas.microsoft.com/office/drawing/2014/main" id="{1D12B06F-1F65-B54D-BBDD-FFA704A14E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42F8843-9B9F-F749-AC93-20B54E31A9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4A7D1E-5E08-654E-B5BD-B1D77D8B43E8}" type="slidenum">
              <a:rPr lang="en-US" smtClean="0"/>
              <a:t>‹#›</a:t>
            </a:fld>
            <a:endParaRPr lang="en-US"/>
          </a:p>
        </p:txBody>
      </p:sp>
    </p:spTree>
    <p:extLst>
      <p:ext uri="{BB962C8B-B14F-4D97-AF65-F5344CB8AC3E}">
        <p14:creationId xmlns:p14="http://schemas.microsoft.com/office/powerpoint/2010/main" val="39101116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E703F-206F-2B42-A74C-6C55E1CD0681}"/>
              </a:ext>
            </a:extLst>
          </p:cNvPr>
          <p:cNvSpPr>
            <a:spLocks noGrp="1"/>
          </p:cNvSpPr>
          <p:nvPr>
            <p:ph type="ctrTitle"/>
          </p:nvPr>
        </p:nvSpPr>
        <p:spPr>
          <a:xfrm>
            <a:off x="1524000" y="868362"/>
            <a:ext cx="9144000" cy="2387600"/>
          </a:xfrm>
        </p:spPr>
        <p:txBody>
          <a:bodyPr>
            <a:normAutofit/>
          </a:bodyPr>
          <a:lstStyle/>
          <a:p>
            <a:r>
              <a:rPr lang="en-US" sz="3600" dirty="0">
                <a:latin typeface="Times New Roman" panose="02020603050405020304" pitchFamily="18" charset="0"/>
                <a:cs typeface="Times New Roman" panose="02020603050405020304" pitchFamily="18" charset="0"/>
              </a:rPr>
              <a:t>Statistical Machine: Learning, Forecasting, and Inferences from Pandemic Data</a:t>
            </a:r>
            <a:br>
              <a:rPr lang="en-US" sz="3600" dirty="0">
                <a:latin typeface="Times New Roman" panose="02020603050405020304" pitchFamily="18" charset="0"/>
                <a:cs typeface="Times New Roman" panose="02020603050405020304" pitchFamily="18" charset="0"/>
              </a:rPr>
            </a:b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0946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9951BD9-0868-4CDB-ACD6-9C4209B5E4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637247" y="0"/>
            <a:ext cx="7554754"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A386F5-740D-D24E-A472-736717A0DD4E}"/>
              </a:ext>
            </a:extLst>
          </p:cNvPr>
          <p:cNvSpPr>
            <a:spLocks noGrp="1"/>
          </p:cNvSpPr>
          <p:nvPr>
            <p:ph type="ctrTitle"/>
          </p:nvPr>
        </p:nvSpPr>
        <p:spPr>
          <a:xfrm>
            <a:off x="6096000" y="2885440"/>
            <a:ext cx="5924832" cy="1730627"/>
          </a:xfrm>
        </p:spPr>
        <p:txBody>
          <a:bodyPr>
            <a:normAutofit fontScale="90000"/>
          </a:bodyPr>
          <a:lstStyle/>
          <a:p>
            <a:pPr algn="l"/>
            <a:r>
              <a:rPr lang="en-US" dirty="0">
                <a:solidFill>
                  <a:schemeClr val="bg1"/>
                </a:solidFill>
                <a:latin typeface="Times New Roman" panose="02020603050405020304" pitchFamily="18" charset="0"/>
                <a:cs typeface="Times New Roman" panose="02020603050405020304" pitchFamily="18" charset="0"/>
              </a:rPr>
              <a:t>State wise Insights</a:t>
            </a:r>
            <a:br>
              <a:rPr lang="en-US" dirty="0">
                <a:solidFill>
                  <a:schemeClr val="bg1"/>
                </a:solidFill>
                <a:latin typeface="Times New Roman" panose="02020603050405020304" pitchFamily="18" charset="0"/>
                <a:cs typeface="Times New Roman" panose="02020603050405020304" pitchFamily="18" charset="0"/>
              </a:rPr>
            </a:br>
            <a:r>
              <a:rPr lang="en-US" dirty="0">
                <a:solidFill>
                  <a:schemeClr val="bg1"/>
                </a:solidFill>
                <a:latin typeface="Times New Roman" panose="02020603050405020304" pitchFamily="18" charset="0"/>
                <a:cs typeface="Times New Roman" panose="02020603050405020304" pitchFamily="18" charset="0"/>
              </a:rPr>
              <a:t>@ India</a:t>
            </a:r>
          </a:p>
        </p:txBody>
      </p:sp>
      <p:sp>
        <p:nvSpPr>
          <p:cNvPr id="7" name="Right Arrow 6">
            <a:extLst>
              <a:ext uri="{FF2B5EF4-FFF2-40B4-BE49-F238E27FC236}">
                <a16:creationId xmlns:a16="http://schemas.microsoft.com/office/drawing/2014/main" id="{C4F3C2F4-E043-3649-B069-8593531133A3}"/>
              </a:ext>
            </a:extLst>
          </p:cNvPr>
          <p:cNvSpPr/>
          <p:nvPr/>
        </p:nvSpPr>
        <p:spPr>
          <a:xfrm flipH="1">
            <a:off x="5626324" y="3480697"/>
            <a:ext cx="5575074" cy="685800"/>
          </a:xfrm>
          <a:prstGeom prst="rightArrow">
            <a:avLst>
              <a:gd name="adj1" fmla="val 2941"/>
              <a:gd name="adj2" fmla="val 50000"/>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3225C92B-75C8-6441-A386-FC25FFEA37B1}"/>
              </a:ext>
            </a:extLst>
          </p:cNvPr>
          <p:cNvPicPr>
            <a:picLocks noChangeAspect="1"/>
          </p:cNvPicPr>
          <p:nvPr/>
        </p:nvPicPr>
        <p:blipFill>
          <a:blip r:embed="rId2"/>
          <a:stretch>
            <a:fillRect/>
          </a:stretch>
        </p:blipFill>
        <p:spPr>
          <a:xfrm>
            <a:off x="0" y="0"/>
            <a:ext cx="5575073" cy="6858000"/>
          </a:xfrm>
          <a:prstGeom prst="rect">
            <a:avLst/>
          </a:prstGeom>
        </p:spPr>
      </p:pic>
    </p:spTree>
    <p:extLst>
      <p:ext uri="{BB962C8B-B14F-4D97-AF65-F5344CB8AC3E}">
        <p14:creationId xmlns:p14="http://schemas.microsoft.com/office/powerpoint/2010/main" val="403812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86295E7F-EA66-480B-B001-C8BE7CD61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0040" y="4892040"/>
            <a:ext cx="11548872" cy="1645920"/>
          </a:xfrm>
          <a:prstGeom prst="rect">
            <a:avLst/>
          </a:prstGeom>
          <a:solidFill>
            <a:srgbClr val="262626"/>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56C9B7C8-6E2F-0643-B272-7DF17CB0B710}"/>
              </a:ext>
            </a:extLst>
          </p:cNvPr>
          <p:cNvSpPr txBox="1"/>
          <p:nvPr/>
        </p:nvSpPr>
        <p:spPr>
          <a:xfrm>
            <a:off x="718686" y="5091762"/>
            <a:ext cx="7484787" cy="1264588"/>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4400">
                <a:solidFill>
                  <a:srgbClr val="FFFFFF"/>
                </a:solidFill>
                <a:latin typeface="+mj-lt"/>
                <a:ea typeface="+mj-ea"/>
                <a:cs typeface="+mj-cs"/>
              </a:rPr>
              <a:t>Choropleth Map 16</a:t>
            </a:r>
            <a:r>
              <a:rPr lang="en-US" sz="4400" baseline="30000">
                <a:solidFill>
                  <a:srgbClr val="FFFFFF"/>
                </a:solidFill>
                <a:latin typeface="+mj-lt"/>
                <a:ea typeface="+mj-ea"/>
                <a:cs typeface="+mj-cs"/>
              </a:rPr>
              <a:t>th</a:t>
            </a:r>
            <a:r>
              <a:rPr lang="en-US" sz="4400">
                <a:solidFill>
                  <a:srgbClr val="FFFFFF"/>
                </a:solidFill>
                <a:latin typeface="+mj-lt"/>
                <a:ea typeface="+mj-ea"/>
                <a:cs typeface="+mj-cs"/>
              </a:rPr>
              <a:t> June 2020</a:t>
            </a:r>
          </a:p>
        </p:txBody>
      </p:sp>
      <p:pic>
        <p:nvPicPr>
          <p:cNvPr id="6" name="Content Placeholder 5">
            <a:extLst>
              <a:ext uri="{FF2B5EF4-FFF2-40B4-BE49-F238E27FC236}">
                <a16:creationId xmlns:a16="http://schemas.microsoft.com/office/drawing/2014/main" id="{04C3FF00-10B7-AE4F-B719-8E6B5B3A44CF}"/>
              </a:ext>
            </a:extLst>
          </p:cNvPr>
          <p:cNvPicPr>
            <a:picLocks noGrp="1" noChangeAspect="1"/>
          </p:cNvPicPr>
          <p:nvPr>
            <p:ph idx="1"/>
          </p:nvPr>
        </p:nvPicPr>
        <p:blipFill rotWithShape="1">
          <a:blip r:embed="rId2"/>
          <a:srcRect r="-1" b="6331"/>
          <a:stretch/>
        </p:blipFill>
        <p:spPr>
          <a:xfrm rot="21600000">
            <a:off x="320040" y="320040"/>
            <a:ext cx="11548872" cy="4462272"/>
          </a:xfrm>
          <a:prstGeom prst="rect">
            <a:avLst/>
          </a:prstGeom>
        </p:spPr>
      </p:pic>
      <p:cxnSp>
        <p:nvCxnSpPr>
          <p:cNvPr id="20" name="Straight Connector 19">
            <a:extLst>
              <a:ext uri="{FF2B5EF4-FFF2-40B4-BE49-F238E27FC236}">
                <a16:creationId xmlns:a16="http://schemas.microsoft.com/office/drawing/2014/main" id="{E126E481-B945-4179-BD79-05E96E9B29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462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24">
            <a:extLst>
              <a:ext uri="{FF2B5EF4-FFF2-40B4-BE49-F238E27FC236}">
                <a16:creationId xmlns:a16="http://schemas.microsoft.com/office/drawing/2014/main" id="{62542EEC-4F7C-4AE2-933E-EAC8EB3FA3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766B72-5B1D-F744-95C9-C8AB1B556248}"/>
              </a:ext>
            </a:extLst>
          </p:cNvPr>
          <p:cNvSpPr>
            <a:spLocks noGrp="1"/>
          </p:cNvSpPr>
          <p:nvPr>
            <p:ph type="title"/>
          </p:nvPr>
        </p:nvSpPr>
        <p:spPr>
          <a:xfrm>
            <a:off x="7099084" y="666728"/>
            <a:ext cx="4036334" cy="853600"/>
          </a:xfrm>
        </p:spPr>
        <p:txBody>
          <a:bodyPr vert="horz" lIns="91440" tIns="45720" rIns="91440" bIns="45720" rtlCol="0" anchor="t">
            <a:normAutofit fontScale="90000"/>
          </a:bodyPr>
          <a:lstStyle/>
          <a:p>
            <a:pPr algn="ctr"/>
            <a:r>
              <a:rPr lang="en-US" sz="2800" dirty="0">
                <a:latin typeface="Times New Roman" panose="02020603050405020304" pitchFamily="18" charset="0"/>
                <a:cs typeface="Times New Roman" panose="02020603050405020304" pitchFamily="18" charset="0"/>
              </a:rPr>
              <a:t>Total deaths vs Recoveries </a:t>
            </a:r>
            <a:br>
              <a:rPr lang="en-US" sz="28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Graph (Linear Scale)</a:t>
            </a:r>
          </a:p>
        </p:txBody>
      </p:sp>
      <p:sp>
        <p:nvSpPr>
          <p:cNvPr id="36" name="Rectangle 26">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2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824"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a:extLst>
              <a:ext uri="{FF2B5EF4-FFF2-40B4-BE49-F238E27FC236}">
                <a16:creationId xmlns:a16="http://schemas.microsoft.com/office/drawing/2014/main" id="{7C810953-47D3-CA42-9118-8A13EC0F6A93}"/>
              </a:ext>
            </a:extLst>
          </p:cNvPr>
          <p:cNvPicPr>
            <a:picLocks noGrp="1" noChangeAspect="1"/>
          </p:cNvPicPr>
          <p:nvPr>
            <p:ph idx="1"/>
          </p:nvPr>
        </p:nvPicPr>
        <p:blipFill rotWithShape="1">
          <a:blip r:embed="rId2"/>
          <a:srcRect t="1268"/>
          <a:stretch/>
        </p:blipFill>
        <p:spPr>
          <a:xfrm>
            <a:off x="733507" y="666728"/>
            <a:ext cx="5536001" cy="5465791"/>
          </a:xfrm>
          <a:prstGeom prst="rect">
            <a:avLst/>
          </a:prstGeom>
        </p:spPr>
      </p:pic>
      <p:grpSp>
        <p:nvGrpSpPr>
          <p:cNvPr id="38" name="Group 30">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60480" y="3154317"/>
            <a:ext cx="731521" cy="673460"/>
            <a:chOff x="3940602" y="308034"/>
            <a:chExt cx="2116791" cy="3428999"/>
          </a:xfrm>
          <a:solidFill>
            <a:schemeClr val="accent4"/>
          </a:solidFill>
        </p:grpSpPr>
        <p:sp>
          <p:nvSpPr>
            <p:cNvPr id="32" name="Rectangle 31">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DB42ADE1-B317-C943-B056-06B7BEE0A9D6}"/>
              </a:ext>
            </a:extLst>
          </p:cNvPr>
          <p:cNvSpPr txBox="1"/>
          <p:nvPr/>
        </p:nvSpPr>
        <p:spPr>
          <a:xfrm>
            <a:off x="7601639" y="1520328"/>
            <a:ext cx="3283026" cy="276999"/>
          </a:xfrm>
          <a:prstGeom prst="rect">
            <a:avLst/>
          </a:prstGeom>
          <a:noFill/>
        </p:spPr>
        <p:txBody>
          <a:bodyPr wrap="square" rtlCol="0">
            <a:spAutoFit/>
          </a:bodyPr>
          <a:lstStyle/>
          <a:p>
            <a:pPr algn="ctr"/>
            <a:r>
              <a:rPr lang="en-US" sz="1200" dirty="0"/>
              <a:t>Significance of the graph ? </a:t>
            </a:r>
          </a:p>
        </p:txBody>
      </p:sp>
      <p:sp>
        <p:nvSpPr>
          <p:cNvPr id="19" name="TextBox 18">
            <a:extLst>
              <a:ext uri="{FF2B5EF4-FFF2-40B4-BE49-F238E27FC236}">
                <a16:creationId xmlns:a16="http://schemas.microsoft.com/office/drawing/2014/main" id="{8162559C-1944-9D4F-87B8-54064916C17F}"/>
              </a:ext>
            </a:extLst>
          </p:cNvPr>
          <p:cNvSpPr txBox="1"/>
          <p:nvPr/>
        </p:nvSpPr>
        <p:spPr>
          <a:xfrm>
            <a:off x="6578168" y="2893102"/>
            <a:ext cx="5078167" cy="584775"/>
          </a:xfrm>
          <a:prstGeom prst="rect">
            <a:avLst/>
          </a:prstGeom>
          <a:noFill/>
        </p:spPr>
        <p:txBody>
          <a:bodyPr wrap="square" rtlCol="0">
            <a:spAutoFit/>
          </a:bodyPr>
          <a:lstStyle/>
          <a:p>
            <a:pPr algn="ctr"/>
            <a:r>
              <a:rPr lang="en-US" sz="1600" dirty="0">
                <a:latin typeface="Times New Roman" panose="02020603050405020304" pitchFamily="18" charset="0"/>
                <a:cs typeface="Times New Roman" panose="02020603050405020304" pitchFamily="18" charset="0"/>
              </a:rPr>
              <a:t>Implying increment in death rate compared to recovery rate, from the graphical pattern</a:t>
            </a:r>
          </a:p>
        </p:txBody>
      </p:sp>
    </p:spTree>
    <p:extLst>
      <p:ext uri="{BB962C8B-B14F-4D97-AF65-F5344CB8AC3E}">
        <p14:creationId xmlns:p14="http://schemas.microsoft.com/office/powerpoint/2010/main" val="17044568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2542EEC-4F7C-4AE2-933E-EAC8EB3FA3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824"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CC837E67-3927-2E43-BCAF-F03DF0F1093A}"/>
              </a:ext>
            </a:extLst>
          </p:cNvPr>
          <p:cNvPicPr>
            <a:picLocks noGrp="1" noChangeAspect="1"/>
          </p:cNvPicPr>
          <p:nvPr>
            <p:ph idx="1"/>
          </p:nvPr>
        </p:nvPicPr>
        <p:blipFill rotWithShape="1">
          <a:blip r:embed="rId2"/>
          <a:srcRect t="949" r="4" b="4"/>
          <a:stretch/>
        </p:blipFill>
        <p:spPr>
          <a:xfrm>
            <a:off x="733507" y="666728"/>
            <a:ext cx="5536001" cy="5465791"/>
          </a:xfrm>
          <a:prstGeom prst="rect">
            <a:avLst/>
          </a:prstGeom>
        </p:spPr>
      </p:pic>
      <p:grpSp>
        <p:nvGrpSpPr>
          <p:cNvPr id="15" name="Group 1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60480" y="3154317"/>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itle 1">
            <a:extLst>
              <a:ext uri="{FF2B5EF4-FFF2-40B4-BE49-F238E27FC236}">
                <a16:creationId xmlns:a16="http://schemas.microsoft.com/office/drawing/2014/main" id="{D10683F7-9FEA-434B-8C09-FED67E2E4083}"/>
              </a:ext>
            </a:extLst>
          </p:cNvPr>
          <p:cNvSpPr>
            <a:spLocks noGrp="1"/>
          </p:cNvSpPr>
          <p:nvPr>
            <p:ph type="title"/>
          </p:nvPr>
        </p:nvSpPr>
        <p:spPr>
          <a:xfrm>
            <a:off x="6506190" y="666728"/>
            <a:ext cx="5536001" cy="1140038"/>
          </a:xfrm>
        </p:spPr>
        <p:txBody>
          <a:bodyPr vert="horz" lIns="91440" tIns="45720" rIns="91440" bIns="45720" rtlCol="0" anchor="t">
            <a:normAutofit fontScale="90000"/>
          </a:bodyPr>
          <a:lstStyle/>
          <a:p>
            <a:pPr algn="ctr"/>
            <a:r>
              <a:rPr lang="en-US" sz="2800" dirty="0">
                <a:latin typeface="Times New Roman" panose="02020603050405020304" pitchFamily="18" charset="0"/>
                <a:cs typeface="Times New Roman" panose="02020603050405020304" pitchFamily="18" charset="0"/>
              </a:rPr>
              <a:t>Total deaths vs Recoveries Graph </a:t>
            </a:r>
            <a:br>
              <a:rPr lang="en-US" sz="28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(Both x and y-axis on exponential scale )</a:t>
            </a:r>
          </a:p>
        </p:txBody>
      </p:sp>
      <p:sp>
        <p:nvSpPr>
          <p:cNvPr id="5" name="TextBox 4">
            <a:extLst>
              <a:ext uri="{FF2B5EF4-FFF2-40B4-BE49-F238E27FC236}">
                <a16:creationId xmlns:a16="http://schemas.microsoft.com/office/drawing/2014/main" id="{55E557AF-4932-B846-AFB7-D81590932B53}"/>
              </a:ext>
            </a:extLst>
          </p:cNvPr>
          <p:cNvSpPr txBox="1"/>
          <p:nvPr/>
        </p:nvSpPr>
        <p:spPr>
          <a:xfrm>
            <a:off x="7838122" y="1804609"/>
            <a:ext cx="2952521" cy="830997"/>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But interestingly if we retain original x axis and shift the y-axis in exponential frame, the graph resemble more to a sigmoid trying to reach saturation. Depicted below.</a:t>
            </a:r>
          </a:p>
        </p:txBody>
      </p:sp>
      <p:pic>
        <p:nvPicPr>
          <p:cNvPr id="6" name="Picture 5">
            <a:extLst>
              <a:ext uri="{FF2B5EF4-FFF2-40B4-BE49-F238E27FC236}">
                <a16:creationId xmlns:a16="http://schemas.microsoft.com/office/drawing/2014/main" id="{631D0298-5650-FA4C-B846-B5D50B5DEC52}"/>
              </a:ext>
            </a:extLst>
          </p:cNvPr>
          <p:cNvPicPr>
            <a:picLocks noChangeAspect="1"/>
          </p:cNvPicPr>
          <p:nvPr/>
        </p:nvPicPr>
        <p:blipFill>
          <a:blip r:embed="rId3"/>
          <a:stretch>
            <a:fillRect/>
          </a:stretch>
        </p:blipFill>
        <p:spPr>
          <a:xfrm>
            <a:off x="7265119" y="2662635"/>
            <a:ext cx="3602591" cy="3544578"/>
          </a:xfrm>
          <a:prstGeom prst="rect">
            <a:avLst/>
          </a:prstGeom>
        </p:spPr>
      </p:pic>
    </p:spTree>
    <p:extLst>
      <p:ext uri="{BB962C8B-B14F-4D97-AF65-F5344CB8AC3E}">
        <p14:creationId xmlns:p14="http://schemas.microsoft.com/office/powerpoint/2010/main" val="25934500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D231C39-7CB8-3C4E-94E2-5DE31B259EBB}"/>
              </a:ext>
            </a:extLst>
          </p:cNvPr>
          <p:cNvPicPr>
            <a:picLocks noGrp="1" noChangeAspect="1"/>
          </p:cNvPicPr>
          <p:nvPr>
            <p:ph idx="1"/>
          </p:nvPr>
        </p:nvPicPr>
        <p:blipFill>
          <a:blip r:embed="rId2"/>
          <a:stretch>
            <a:fillRect/>
          </a:stretch>
        </p:blipFill>
        <p:spPr>
          <a:xfrm>
            <a:off x="1900573" y="1253331"/>
            <a:ext cx="8390853" cy="4351338"/>
          </a:xfrm>
        </p:spPr>
      </p:pic>
      <p:sp>
        <p:nvSpPr>
          <p:cNvPr id="5" name="TextBox 4">
            <a:extLst>
              <a:ext uri="{FF2B5EF4-FFF2-40B4-BE49-F238E27FC236}">
                <a16:creationId xmlns:a16="http://schemas.microsoft.com/office/drawing/2014/main" id="{9C15C94E-7345-5F44-9A01-CEEC70E27DF8}"/>
              </a:ext>
            </a:extLst>
          </p:cNvPr>
          <p:cNvSpPr txBox="1"/>
          <p:nvPr/>
        </p:nvSpPr>
        <p:spPr>
          <a:xfrm>
            <a:off x="1900573" y="129069"/>
            <a:ext cx="8390853" cy="523220"/>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Mortality Rate = Total Deaths / Total Confirmed Cases (in Yellow)</a:t>
            </a:r>
          </a:p>
          <a:p>
            <a:pPr algn="ctr"/>
            <a:r>
              <a:rPr lang="en-US" sz="1400" dirty="0">
                <a:latin typeface="Times New Roman" panose="02020603050405020304" pitchFamily="18" charset="0"/>
                <a:cs typeface="Times New Roman" panose="02020603050405020304" pitchFamily="18" charset="0"/>
              </a:rPr>
              <a:t>and the mean morality rate 0.049 (Horizontal Black Line)</a:t>
            </a:r>
          </a:p>
        </p:txBody>
      </p:sp>
    </p:spTree>
    <p:extLst>
      <p:ext uri="{BB962C8B-B14F-4D97-AF65-F5344CB8AC3E}">
        <p14:creationId xmlns:p14="http://schemas.microsoft.com/office/powerpoint/2010/main" val="11058647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DB760-4C2D-4B4C-BD30-705EEADB1DF3}"/>
              </a:ext>
            </a:extLst>
          </p:cNvPr>
          <p:cNvSpPr>
            <a:spLocks noGrp="1"/>
          </p:cNvSpPr>
          <p:nvPr>
            <p:ph type="title"/>
          </p:nvPr>
        </p:nvSpPr>
        <p:spPr>
          <a:xfrm>
            <a:off x="4700588" y="4519613"/>
            <a:ext cx="7259370" cy="1325563"/>
          </a:xfrm>
        </p:spPr>
        <p:txBody>
          <a:bodyPr>
            <a:normAutofit/>
          </a:bodyPr>
          <a:lstStyle/>
          <a:p>
            <a:pPr algn="ctr"/>
            <a:r>
              <a:rPr lang="en-US" sz="2400" dirty="0"/>
              <a:t>SVM Regression vs confirmed data</a:t>
            </a:r>
          </a:p>
        </p:txBody>
      </p:sp>
      <p:pic>
        <p:nvPicPr>
          <p:cNvPr id="6" name="Content Placeholder 5">
            <a:extLst>
              <a:ext uri="{FF2B5EF4-FFF2-40B4-BE49-F238E27FC236}">
                <a16:creationId xmlns:a16="http://schemas.microsoft.com/office/drawing/2014/main" id="{06F74982-22DC-A94A-87AA-C0E722108E03}"/>
              </a:ext>
            </a:extLst>
          </p:cNvPr>
          <p:cNvPicPr>
            <a:picLocks noGrp="1" noChangeAspect="1"/>
          </p:cNvPicPr>
          <p:nvPr>
            <p:ph idx="1"/>
          </p:nvPr>
        </p:nvPicPr>
        <p:blipFill>
          <a:blip r:embed="rId2"/>
          <a:stretch>
            <a:fillRect/>
          </a:stretch>
        </p:blipFill>
        <p:spPr>
          <a:xfrm>
            <a:off x="4323903" y="168275"/>
            <a:ext cx="7087497" cy="4351338"/>
          </a:xfrm>
        </p:spPr>
      </p:pic>
      <p:pic>
        <p:nvPicPr>
          <p:cNvPr id="14" name="Picture 13">
            <a:extLst>
              <a:ext uri="{FF2B5EF4-FFF2-40B4-BE49-F238E27FC236}">
                <a16:creationId xmlns:a16="http://schemas.microsoft.com/office/drawing/2014/main" id="{73701C4C-521D-9546-A8B7-CDF23FFFB319}"/>
              </a:ext>
            </a:extLst>
          </p:cNvPr>
          <p:cNvPicPr>
            <a:picLocks noChangeAspect="1"/>
          </p:cNvPicPr>
          <p:nvPr/>
        </p:nvPicPr>
        <p:blipFill>
          <a:blip r:embed="rId3"/>
          <a:stretch>
            <a:fillRect/>
          </a:stretch>
        </p:blipFill>
        <p:spPr>
          <a:xfrm>
            <a:off x="95250" y="3793934"/>
            <a:ext cx="4229100" cy="2540000"/>
          </a:xfrm>
          <a:prstGeom prst="rect">
            <a:avLst/>
          </a:prstGeom>
        </p:spPr>
      </p:pic>
      <p:sp>
        <p:nvSpPr>
          <p:cNvPr id="7" name="TextBox 6">
            <a:extLst>
              <a:ext uri="{FF2B5EF4-FFF2-40B4-BE49-F238E27FC236}">
                <a16:creationId xmlns:a16="http://schemas.microsoft.com/office/drawing/2014/main" id="{76586B0F-6AB1-5242-BFFE-B612CD3E5207}"/>
              </a:ext>
            </a:extLst>
          </p:cNvPr>
          <p:cNvSpPr txBox="1"/>
          <p:nvPr/>
        </p:nvSpPr>
        <p:spPr>
          <a:xfrm>
            <a:off x="95473" y="2224274"/>
            <a:ext cx="4228653" cy="1600438"/>
          </a:xfrm>
          <a:prstGeom prst="rect">
            <a:avLst/>
          </a:prstGeom>
          <a:noFill/>
        </p:spPr>
        <p:txBody>
          <a:bodyPr wrap="square" rtlCol="0">
            <a:spAutoFit/>
          </a:bodyPr>
          <a:lstStyle/>
          <a:p>
            <a:pPr algn="ctr"/>
            <a:r>
              <a:rPr lang="en-US" sz="1400" dirty="0"/>
              <a:t>Forecasted values for next 10 days on cumulative confirmed cases</a:t>
            </a:r>
          </a:p>
          <a:p>
            <a:pPr algn="ctr"/>
            <a:r>
              <a:rPr lang="en-US" sz="1400" dirty="0"/>
              <a:t>via SVM model </a:t>
            </a:r>
          </a:p>
          <a:p>
            <a:pPr algn="ctr"/>
            <a:endParaRPr lang="en-US" sz="1400" dirty="0"/>
          </a:p>
          <a:p>
            <a:pPr algn="ctr"/>
            <a:r>
              <a:rPr lang="en-IN" sz="1400" dirty="0"/>
              <a:t>  Mean Absolute Error: 1163973.2434819655 Mean Squared Error: 1483951323402.676</a:t>
            </a:r>
          </a:p>
          <a:p>
            <a:pPr algn="ctr"/>
            <a:endParaRPr lang="en-US" sz="1400" dirty="0"/>
          </a:p>
        </p:txBody>
      </p:sp>
      <p:cxnSp>
        <p:nvCxnSpPr>
          <p:cNvPr id="9" name="Straight Arrow Connector 8">
            <a:extLst>
              <a:ext uri="{FF2B5EF4-FFF2-40B4-BE49-F238E27FC236}">
                <a16:creationId xmlns:a16="http://schemas.microsoft.com/office/drawing/2014/main" id="{988D2B70-2211-864D-8E1C-DFCB0DC247B5}"/>
              </a:ext>
            </a:extLst>
          </p:cNvPr>
          <p:cNvCxnSpPr>
            <a:cxnSpLocks/>
            <a:stCxn id="7" idx="1"/>
          </p:cNvCxnSpPr>
          <p:nvPr/>
        </p:nvCxnSpPr>
        <p:spPr>
          <a:xfrm flipH="1">
            <a:off x="95251" y="3024493"/>
            <a:ext cx="222" cy="163788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40201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2">
            <a:extLst>
              <a:ext uri="{FF2B5EF4-FFF2-40B4-BE49-F238E27FC236}">
                <a16:creationId xmlns:a16="http://schemas.microsoft.com/office/drawing/2014/main" id="{5AAE9118-0436-4488-AC4A-C14DF6A7B6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
            <a:ext cx="12192002" cy="4489449"/>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ounded Rectangle 26">
            <a:extLst>
              <a:ext uri="{FF2B5EF4-FFF2-40B4-BE49-F238E27FC236}">
                <a16:creationId xmlns:a16="http://schemas.microsoft.com/office/drawing/2014/main" id="{48AADC38-41AB-482C-B8C3-6B9CD91B6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564" y="320040"/>
            <a:ext cx="11548872" cy="3930315"/>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A071E709-74E2-1044-95C3-0BB5F85D68E6}"/>
              </a:ext>
            </a:extLst>
          </p:cNvPr>
          <p:cNvPicPr>
            <a:picLocks noChangeAspect="1"/>
          </p:cNvPicPr>
          <p:nvPr/>
        </p:nvPicPr>
        <p:blipFill rotWithShape="1">
          <a:blip r:embed="rId2"/>
          <a:srcRect r="2634" b="2"/>
          <a:stretch/>
        </p:blipFill>
        <p:spPr>
          <a:xfrm>
            <a:off x="640080" y="640080"/>
            <a:ext cx="5276088" cy="3291840"/>
          </a:xfrm>
          <a:prstGeom prst="rect">
            <a:avLst/>
          </a:prstGeom>
        </p:spPr>
      </p:pic>
      <p:pic>
        <p:nvPicPr>
          <p:cNvPr id="6" name="Picture 5">
            <a:extLst>
              <a:ext uri="{FF2B5EF4-FFF2-40B4-BE49-F238E27FC236}">
                <a16:creationId xmlns:a16="http://schemas.microsoft.com/office/drawing/2014/main" id="{F741A2FE-2CAD-F540-9610-64A1589BCA30}"/>
              </a:ext>
            </a:extLst>
          </p:cNvPr>
          <p:cNvPicPr>
            <a:picLocks noChangeAspect="1"/>
          </p:cNvPicPr>
          <p:nvPr/>
        </p:nvPicPr>
        <p:blipFill rotWithShape="1">
          <a:blip r:embed="rId3"/>
          <a:srcRect r="1026" b="-2"/>
          <a:stretch/>
        </p:blipFill>
        <p:spPr>
          <a:xfrm>
            <a:off x="6272784" y="640080"/>
            <a:ext cx="5276088" cy="3291840"/>
          </a:xfrm>
          <a:prstGeom prst="rect">
            <a:avLst/>
          </a:prstGeom>
        </p:spPr>
      </p:pic>
      <p:sp>
        <p:nvSpPr>
          <p:cNvPr id="10" name="Content Placeholder 9">
            <a:extLst>
              <a:ext uri="{FF2B5EF4-FFF2-40B4-BE49-F238E27FC236}">
                <a16:creationId xmlns:a16="http://schemas.microsoft.com/office/drawing/2014/main" id="{7F0E4E05-019E-446E-AFE9-79B093B9BFAC}"/>
              </a:ext>
            </a:extLst>
          </p:cNvPr>
          <p:cNvSpPr>
            <a:spLocks noGrp="1"/>
          </p:cNvSpPr>
          <p:nvPr>
            <p:ph idx="1"/>
          </p:nvPr>
        </p:nvSpPr>
        <p:spPr>
          <a:xfrm>
            <a:off x="321565" y="4675886"/>
            <a:ext cx="7815070" cy="739077"/>
          </a:xfrm>
        </p:spPr>
        <p:txBody>
          <a:bodyPr anchor="ctr">
            <a:normAutofit lnSpcReduction="10000"/>
          </a:bodyPr>
          <a:lstStyle/>
          <a:p>
            <a:pPr marL="0" indent="0" algn="ctr">
              <a:buNone/>
            </a:pPr>
            <a:r>
              <a:rPr lang="en-US" sz="2000" dirty="0"/>
              <a:t>Linear Regression on exponential scale (L.HS.) and </a:t>
            </a:r>
          </a:p>
          <a:p>
            <a:pPr marL="0" indent="0" algn="ctr">
              <a:buNone/>
            </a:pPr>
            <a:r>
              <a:rPr lang="en-US" sz="2000" dirty="0"/>
              <a:t>linear scale (R.H.S.) </a:t>
            </a:r>
          </a:p>
        </p:txBody>
      </p:sp>
      <p:pic>
        <p:nvPicPr>
          <p:cNvPr id="12" name="Picture 11">
            <a:extLst>
              <a:ext uri="{FF2B5EF4-FFF2-40B4-BE49-F238E27FC236}">
                <a16:creationId xmlns:a16="http://schemas.microsoft.com/office/drawing/2014/main" id="{3B705610-077F-944C-A2C6-7519D722E549}"/>
              </a:ext>
            </a:extLst>
          </p:cNvPr>
          <p:cNvPicPr>
            <a:picLocks noChangeAspect="1"/>
          </p:cNvPicPr>
          <p:nvPr/>
        </p:nvPicPr>
        <p:blipFill>
          <a:blip r:embed="rId4"/>
          <a:stretch>
            <a:fillRect/>
          </a:stretch>
        </p:blipFill>
        <p:spPr>
          <a:xfrm>
            <a:off x="8136635" y="4501814"/>
            <a:ext cx="3733800" cy="2324100"/>
          </a:xfrm>
          <a:prstGeom prst="rect">
            <a:avLst/>
          </a:prstGeom>
        </p:spPr>
      </p:pic>
      <p:sp>
        <p:nvSpPr>
          <p:cNvPr id="14" name="TextBox 13">
            <a:extLst>
              <a:ext uri="{FF2B5EF4-FFF2-40B4-BE49-F238E27FC236}">
                <a16:creationId xmlns:a16="http://schemas.microsoft.com/office/drawing/2014/main" id="{3F0A759E-E248-1043-802D-92948DF087C6}"/>
              </a:ext>
            </a:extLst>
          </p:cNvPr>
          <p:cNvSpPr txBox="1"/>
          <p:nvPr/>
        </p:nvSpPr>
        <p:spPr>
          <a:xfrm>
            <a:off x="2421635" y="5891629"/>
            <a:ext cx="5715000" cy="646331"/>
          </a:xfrm>
          <a:prstGeom prst="rect">
            <a:avLst/>
          </a:prstGeom>
          <a:noFill/>
        </p:spPr>
        <p:txBody>
          <a:bodyPr wrap="square" rtlCol="0">
            <a:spAutoFit/>
          </a:bodyPr>
          <a:lstStyle/>
          <a:p>
            <a:pPr algn="ctr"/>
            <a:r>
              <a:rPr lang="en-US" sz="1200" dirty="0"/>
              <a:t>      Forecasted values on new confirmed cases  </a:t>
            </a:r>
            <a:r>
              <a:rPr lang="en-US" sz="1200" dirty="0">
                <a:sym typeface="Wingdings" pitchFamily="2" charset="2"/>
              </a:rPr>
              <a:t></a:t>
            </a:r>
            <a:endParaRPr lang="en-US" sz="1200" dirty="0"/>
          </a:p>
          <a:p>
            <a:pPr algn="ctr"/>
            <a:r>
              <a:rPr lang="en-IN" sz="1200" dirty="0"/>
              <a:t>Mean Absolute Error: 2172307.3865029244 </a:t>
            </a:r>
          </a:p>
          <a:p>
            <a:pPr algn="ctr"/>
            <a:r>
              <a:rPr lang="en-IN" sz="1200" dirty="0"/>
              <a:t>Mean Squared Error: 4990138414009.445</a:t>
            </a:r>
            <a:endParaRPr lang="en-US" sz="1200" dirty="0"/>
          </a:p>
        </p:txBody>
      </p:sp>
    </p:spTree>
    <p:extLst>
      <p:ext uri="{BB962C8B-B14F-4D97-AF65-F5344CB8AC3E}">
        <p14:creationId xmlns:p14="http://schemas.microsoft.com/office/powerpoint/2010/main" val="26932273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6D06C-F180-8642-8FC1-5B3D3B7B46F6}"/>
              </a:ext>
            </a:extLst>
          </p:cNvPr>
          <p:cNvSpPr>
            <a:spLocks noGrp="1"/>
          </p:cNvSpPr>
          <p:nvPr>
            <p:ph type="ctrTitle"/>
          </p:nvPr>
        </p:nvSpPr>
        <p:spPr>
          <a:xfrm>
            <a:off x="1524000" y="762887"/>
            <a:ext cx="9144000" cy="5332225"/>
          </a:xfrm>
        </p:spPr>
        <p:txBody>
          <a:bodyPr>
            <a:normAutofit/>
          </a:bodyPr>
          <a:lstStyle/>
          <a:p>
            <a:pPr algn="l"/>
            <a:r>
              <a:rPr lang="en-US" sz="2400" dirty="0"/>
              <a:t>Conclusions</a:t>
            </a:r>
            <a:br>
              <a:rPr lang="en-US" sz="2400" dirty="0"/>
            </a:br>
            <a:br>
              <a:rPr lang="en-US" sz="1800" dirty="0"/>
            </a:br>
            <a:r>
              <a:rPr lang="en-US" sz="1800" dirty="0"/>
              <a:t>1. If the R0 remains consistent, its clearly depicted from the prediction models that in near future new cases of COVID-19 will increase.</a:t>
            </a:r>
            <a:br>
              <a:rPr lang="en-US" sz="1800" dirty="0"/>
            </a:br>
            <a:br>
              <a:rPr lang="en-US" sz="1800" dirty="0"/>
            </a:br>
            <a:r>
              <a:rPr lang="en-US" sz="1800" dirty="0"/>
              <a:t>2. Recently there was a global debate over the use of masks, where the WHO describes its not necessary. But, in my opinion since, prevention is better than cure one must wear mask at all time 	while in open or in public.</a:t>
            </a:r>
            <a:br>
              <a:rPr lang="en-US" sz="1800" dirty="0"/>
            </a:br>
            <a:br>
              <a:rPr lang="en-US" sz="1800" dirty="0"/>
            </a:br>
            <a:r>
              <a:rPr lang="en-US" sz="1800" dirty="0"/>
              <a:t>3. It’s recommended that front line workers and people should take shower twice a day within a maximum time gap of 12hr. This will help to maintain sanitization and freshness.</a:t>
            </a:r>
            <a:br>
              <a:rPr lang="en-US" sz="1800" dirty="0"/>
            </a:br>
            <a:br>
              <a:rPr lang="en-US" sz="1800" dirty="0"/>
            </a:br>
            <a:r>
              <a:rPr lang="en-US" sz="1800" dirty="0"/>
              <a:t>4. Until there is a vaccine or medication against the COVID-19 infection, its recommended to stay indoors and only if necessary, to go out one must always wear personnel protective equipment .</a:t>
            </a:r>
            <a:br>
              <a:rPr lang="en-US" sz="1800" dirty="0"/>
            </a:br>
            <a:br>
              <a:rPr lang="en-US" sz="1800" dirty="0"/>
            </a:br>
            <a:r>
              <a:rPr lang="en-US" sz="1800" dirty="0"/>
              <a:t>				Thank You</a:t>
            </a:r>
            <a:br>
              <a:rPr lang="en-US" sz="1800" dirty="0"/>
            </a:br>
            <a:r>
              <a:rPr lang="en-US" sz="1800" dirty="0"/>
              <a:t>				# # # # # #</a:t>
            </a:r>
          </a:p>
        </p:txBody>
      </p:sp>
    </p:spTree>
    <p:extLst>
      <p:ext uri="{BB962C8B-B14F-4D97-AF65-F5344CB8AC3E}">
        <p14:creationId xmlns:p14="http://schemas.microsoft.com/office/powerpoint/2010/main" val="2070912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group of people standing in a room&#10;&#10;Description automatically generated">
            <a:extLst>
              <a:ext uri="{FF2B5EF4-FFF2-40B4-BE49-F238E27FC236}">
                <a16:creationId xmlns:a16="http://schemas.microsoft.com/office/drawing/2014/main" id="{ADF5AF9F-ABE0-A846-A47F-F95A9BA064A3}"/>
              </a:ext>
            </a:extLst>
          </p:cNvPr>
          <p:cNvPicPr>
            <a:picLocks noChangeAspect="1"/>
          </p:cNvPicPr>
          <p:nvPr/>
        </p:nvPicPr>
        <p:blipFill rotWithShape="1">
          <a:blip r:embed="rId2">
            <a:alphaModFix amt="50000"/>
          </a:blip>
          <a:srcRect t="3433"/>
          <a:stretch/>
        </p:blipFill>
        <p:spPr>
          <a:xfrm>
            <a:off x="20" y="1"/>
            <a:ext cx="12191980" cy="6857999"/>
          </a:xfrm>
          <a:prstGeom prst="rect">
            <a:avLst/>
          </a:prstGeom>
        </p:spPr>
      </p:pic>
      <p:sp>
        <p:nvSpPr>
          <p:cNvPr id="2" name="Title 1">
            <a:extLst>
              <a:ext uri="{FF2B5EF4-FFF2-40B4-BE49-F238E27FC236}">
                <a16:creationId xmlns:a16="http://schemas.microsoft.com/office/drawing/2014/main" id="{B923E420-C591-C249-B8B9-A2001C39B8FD}"/>
              </a:ext>
            </a:extLst>
          </p:cNvPr>
          <p:cNvSpPr>
            <a:spLocks noGrp="1"/>
          </p:cNvSpPr>
          <p:nvPr>
            <p:ph type="ctrTitle"/>
          </p:nvPr>
        </p:nvSpPr>
        <p:spPr>
          <a:xfrm>
            <a:off x="0" y="5210265"/>
            <a:ext cx="12191980" cy="1647734"/>
          </a:xfrm>
        </p:spPr>
        <p:txBody>
          <a:bodyPr>
            <a:normAutofit fontScale="90000"/>
          </a:bodyPr>
          <a:lstStyle/>
          <a:p>
            <a:r>
              <a:rPr lang="en-IN" sz="4000" b="1" dirty="0"/>
              <a:t>👏 My heartfelt sincere gratitude for the frontline workers.</a:t>
            </a:r>
            <a:br>
              <a:rPr lang="en-IN" sz="4000" b="1" dirty="0"/>
            </a:br>
            <a:endParaRPr lang="en-US" sz="4000" dirty="0">
              <a:solidFill>
                <a:srgbClr val="FFFFFF"/>
              </a:solidFill>
            </a:endParaRPr>
          </a:p>
        </p:txBody>
      </p:sp>
    </p:spTree>
    <p:extLst>
      <p:ext uri="{BB962C8B-B14F-4D97-AF65-F5344CB8AC3E}">
        <p14:creationId xmlns:p14="http://schemas.microsoft.com/office/powerpoint/2010/main" val="66315770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04BDE-194F-C947-8DFD-14258B2DE13E}"/>
              </a:ext>
            </a:extLst>
          </p:cNvPr>
          <p:cNvSpPr>
            <a:spLocks noGrp="1"/>
          </p:cNvSpPr>
          <p:nvPr>
            <p:ph type="ctrTitle"/>
          </p:nvPr>
        </p:nvSpPr>
        <p:spPr>
          <a:xfrm>
            <a:off x="1524000" y="280219"/>
            <a:ext cx="9144000" cy="6297561"/>
          </a:xfrm>
        </p:spPr>
        <p:txBody>
          <a:bodyPr>
            <a:noAutofit/>
          </a:bodyPr>
          <a:lstStyle/>
          <a:p>
            <a:r>
              <a:rPr lang="en-US" sz="1800" dirty="0">
                <a:latin typeface="Times New Roman" panose="02020603050405020304" pitchFamily="18" charset="0"/>
                <a:cs typeface="Times New Roman" panose="02020603050405020304" pitchFamily="18" charset="0"/>
              </a:rPr>
              <a:t>1. Coronaviruses is a large family of viruses which causes health disorders in animals and humans.</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2. Several viruses of same family are popular for causing respiratory infections ranging from common cold to severe case of Middle East Respiratory Syndrome (MERS) and Severe Acute Respiratory Syndrome (SARS) and the most recent causes corona virus disease COVID19.</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3. The first case of corona virus was reported in December 2019; in the Wuhan city of Hubei province of China, in East Asia &amp; the world’s most populous country.</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4. After which there has been a chain reaction contributary to the  reporting of spread of infection globally in USA, South Korea, India, Italy, Spain, UK, Russia, Brazil and many more.</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5. People get infection from COVID19, it spread rapidly from others through direct or indirect contact or through small droplets from nose or mouth when an infected person coughs, speaks or sneezes.</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6. Normally it takes 4 to 5 days for the symptoms to show up post contamination. </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Common symptoms in relevance to the diagnosis would include fever, tiredness, dry cough, pain, nasal congestion, and development of difficulty in breathing.</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7. Considering the seriousness of the situation the World Health Organization (WHO) declared it a pandemic on 11</a:t>
            </a:r>
            <a:r>
              <a:rPr lang="en-US" sz="1800" baseline="30000" dirty="0">
                <a:latin typeface="Times New Roman" panose="02020603050405020304" pitchFamily="18" charset="0"/>
                <a:cs typeface="Times New Roman" panose="02020603050405020304" pitchFamily="18" charset="0"/>
              </a:rPr>
              <a:t>th</a:t>
            </a:r>
            <a:r>
              <a:rPr lang="en-US" sz="1800" dirty="0">
                <a:latin typeface="Times New Roman" panose="02020603050405020304" pitchFamily="18" charset="0"/>
                <a:cs typeface="Times New Roman" panose="02020603050405020304" pitchFamily="18" charset="0"/>
              </a:rPr>
              <a:t> March 2020 imposing a global emergency, over the outbreak of the disease, spread over a wide geographical area, affecting an exceptionally high proportion of global population.</a:t>
            </a:r>
          </a:p>
        </p:txBody>
      </p:sp>
      <p:pic>
        <p:nvPicPr>
          <p:cNvPr id="3" name="Picture 2">
            <a:extLst>
              <a:ext uri="{FF2B5EF4-FFF2-40B4-BE49-F238E27FC236}">
                <a16:creationId xmlns:a16="http://schemas.microsoft.com/office/drawing/2014/main" id="{D8D19F77-1225-4F42-A780-4A44B65F232B}"/>
              </a:ext>
            </a:extLst>
          </p:cNvPr>
          <p:cNvPicPr>
            <a:picLocks noChangeAspect="1"/>
          </p:cNvPicPr>
          <p:nvPr/>
        </p:nvPicPr>
        <p:blipFill>
          <a:blip r:embed="rId2"/>
          <a:stretch>
            <a:fillRect/>
          </a:stretch>
        </p:blipFill>
        <p:spPr>
          <a:xfrm rot="2668747">
            <a:off x="10324277" y="678300"/>
            <a:ext cx="1562169" cy="1041446"/>
          </a:xfrm>
          <a:prstGeom prst="rect">
            <a:avLst/>
          </a:prstGeom>
        </p:spPr>
      </p:pic>
    </p:spTree>
    <p:extLst>
      <p:ext uri="{BB962C8B-B14F-4D97-AF65-F5344CB8AC3E}">
        <p14:creationId xmlns:p14="http://schemas.microsoft.com/office/powerpoint/2010/main" val="1209097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2E851-9403-EE4F-9B62-0F8936234998}"/>
              </a:ext>
            </a:extLst>
          </p:cNvPr>
          <p:cNvSpPr>
            <a:spLocks noGrp="1"/>
          </p:cNvSpPr>
          <p:nvPr>
            <p:ph type="ctrTitle"/>
          </p:nvPr>
        </p:nvSpPr>
        <p:spPr>
          <a:xfrm>
            <a:off x="1524000" y="1237129"/>
            <a:ext cx="9144000" cy="4383741"/>
          </a:xfrm>
        </p:spPr>
        <p:txBody>
          <a:bodyPr>
            <a:normAutofit/>
          </a:bodyPr>
          <a:lstStyle/>
          <a:p>
            <a:r>
              <a:rPr lang="en-US" sz="1800" dirty="0">
                <a:latin typeface="Times New Roman" panose="02020603050405020304" pitchFamily="18" charset="0"/>
                <a:cs typeface="Times New Roman" panose="02020603050405020304" pitchFamily="18" charset="0"/>
              </a:rPr>
              <a:t>8. In India the first case was reported on 30</a:t>
            </a:r>
            <a:r>
              <a:rPr lang="en-US" sz="1800" baseline="30000" dirty="0">
                <a:latin typeface="Times New Roman" panose="02020603050405020304" pitchFamily="18" charset="0"/>
                <a:cs typeface="Times New Roman" panose="02020603050405020304" pitchFamily="18" charset="0"/>
              </a:rPr>
              <a:t>th</a:t>
            </a:r>
            <a:r>
              <a:rPr lang="en-US" sz="1800" dirty="0">
                <a:latin typeface="Times New Roman" panose="02020603050405020304" pitchFamily="18" charset="0"/>
                <a:cs typeface="Times New Roman" panose="02020603050405020304" pitchFamily="18" charset="0"/>
              </a:rPr>
              <a:t> January in Kerala.</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9. Due to the exponential rise of cases in India, Govt. of India declared a nation-wide lockdown on 22</a:t>
            </a:r>
            <a:r>
              <a:rPr lang="en-US" sz="1800" baseline="30000" dirty="0">
                <a:latin typeface="Times New Roman" panose="02020603050405020304" pitchFamily="18" charset="0"/>
                <a:cs typeface="Times New Roman" panose="02020603050405020304" pitchFamily="18" charset="0"/>
              </a:rPr>
              <a:t>nd</a:t>
            </a:r>
            <a:r>
              <a:rPr lang="en-US" sz="1800" dirty="0">
                <a:latin typeface="Times New Roman" panose="02020603050405020304" pitchFamily="18" charset="0"/>
                <a:cs typeface="Times New Roman" panose="02020603050405020304" pitchFamily="18" charset="0"/>
              </a:rPr>
              <a:t> March and named it as Janta Curfew. Which was later extended for next 21 days with the motive to increase physical distancing between people and to gain a control over the spread of infection.</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10. Few healthcare personals and thinkers describe this incidence as the greatest humanitarian crisis post world war II.</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11. The government’s around the world are working globally to contain the pandemic, but the Indian Government has been appreciated globally for its mature decisions, implementing a proactive nationwide lockdown, with the goal to reduce the number of infected people compared to the available healthcare facilities at disposal. </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Despite being one of the most densely populous country on the globe.</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59934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031EA4A4-5D79-4817-B146-24029A2F3C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BEAA63-E6FE-D942-83AD-15254BA98BF6}"/>
              </a:ext>
            </a:extLst>
          </p:cNvPr>
          <p:cNvSpPr>
            <a:spLocks noGrp="1"/>
          </p:cNvSpPr>
          <p:nvPr>
            <p:ph type="ctrTitle"/>
          </p:nvPr>
        </p:nvSpPr>
        <p:spPr>
          <a:xfrm>
            <a:off x="7848600" y="1122363"/>
            <a:ext cx="3977640" cy="3204134"/>
          </a:xfrm>
        </p:spPr>
        <p:txBody>
          <a:bodyPr anchor="b">
            <a:normAutofit/>
          </a:bodyPr>
          <a:lstStyle/>
          <a:p>
            <a:pPr algn="l"/>
            <a:r>
              <a:rPr lang="en-US" sz="4800" b="1" i="1" dirty="0">
                <a:latin typeface="Times New Roman" panose="02020603050405020304" pitchFamily="18" charset="0"/>
                <a:cs typeface="Times New Roman" panose="02020603050405020304" pitchFamily="18" charset="0"/>
              </a:rPr>
              <a:t>World Update </a:t>
            </a:r>
          </a:p>
        </p:txBody>
      </p:sp>
      <p:sp>
        <p:nvSpPr>
          <p:cNvPr id="3" name="Subtitle 2">
            <a:extLst>
              <a:ext uri="{FF2B5EF4-FFF2-40B4-BE49-F238E27FC236}">
                <a16:creationId xmlns:a16="http://schemas.microsoft.com/office/drawing/2014/main" id="{BC1F9004-7E05-3D42-BD75-A2C747F1B521}"/>
              </a:ext>
            </a:extLst>
          </p:cNvPr>
          <p:cNvSpPr>
            <a:spLocks noGrp="1"/>
          </p:cNvSpPr>
          <p:nvPr>
            <p:ph type="subTitle" idx="1"/>
          </p:nvPr>
        </p:nvSpPr>
        <p:spPr>
          <a:xfrm>
            <a:off x="7848600" y="4872922"/>
            <a:ext cx="3977640" cy="1208141"/>
          </a:xfrm>
        </p:spPr>
        <p:txBody>
          <a:bodyPr>
            <a:normAutofit/>
          </a:bodyPr>
          <a:lstStyle/>
          <a:p>
            <a:pPr algn="l"/>
            <a:r>
              <a:rPr lang="en-US" sz="1200" dirty="0">
                <a:latin typeface="Times New Roman" panose="02020603050405020304" pitchFamily="18" charset="0"/>
                <a:cs typeface="Times New Roman" panose="02020603050405020304" pitchFamily="18" charset="0"/>
              </a:rPr>
              <a:t>As of 16</a:t>
            </a:r>
            <a:r>
              <a:rPr lang="en-US" sz="1200" baseline="30000" dirty="0">
                <a:latin typeface="Times New Roman" panose="02020603050405020304" pitchFamily="18" charset="0"/>
                <a:cs typeface="Times New Roman" panose="02020603050405020304" pitchFamily="18" charset="0"/>
              </a:rPr>
              <a:t>th</a:t>
            </a:r>
            <a:r>
              <a:rPr lang="en-US" sz="1200" dirty="0">
                <a:latin typeface="Times New Roman" panose="02020603050405020304" pitchFamily="18" charset="0"/>
                <a:cs typeface="Times New Roman" panose="02020603050405020304" pitchFamily="18" charset="0"/>
              </a:rPr>
              <a:t> June 2020, from total cases reported </a:t>
            </a:r>
          </a:p>
          <a:p>
            <a:pPr algn="l"/>
            <a:r>
              <a:rPr lang="en-US" sz="1200" dirty="0">
                <a:latin typeface="Times New Roman" panose="02020603050405020304" pitchFamily="18" charset="0"/>
                <a:cs typeface="Times New Roman" panose="02020603050405020304" pitchFamily="18" charset="0"/>
              </a:rPr>
              <a:t>Approximately, 65% cases are still under observation and in intensive care and isolation. While 3.5% cases have resulted in demise of people consisting of all age groups.  While 31.5%, i.e. near one-third of the total have been able to successfully recover from the infection.</a:t>
            </a:r>
            <a:endParaRPr lang="en-US" sz="1200" baseline="30000" dirty="0">
              <a:latin typeface="Times New Roman" panose="02020603050405020304" pitchFamily="18" charset="0"/>
              <a:cs typeface="Times New Roman" panose="02020603050405020304" pitchFamily="18" charset="0"/>
            </a:endParaRPr>
          </a:p>
          <a:p>
            <a:pPr algn="l"/>
            <a:endParaRPr lang="en-US" sz="12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A3BA9E9-C256-D448-8E19-8C19C40AD42E}"/>
              </a:ext>
            </a:extLst>
          </p:cNvPr>
          <p:cNvPicPr>
            <a:picLocks noChangeAspect="1"/>
          </p:cNvPicPr>
          <p:nvPr/>
        </p:nvPicPr>
        <p:blipFill rotWithShape="1">
          <a:blip r:embed="rId2"/>
          <a:srcRect t="12890" b="10406"/>
          <a:stretch/>
        </p:blipFill>
        <p:spPr>
          <a:xfrm>
            <a:off x="20" y="10"/>
            <a:ext cx="7443196" cy="6857990"/>
          </a:xfrm>
          <a:prstGeom prst="rect">
            <a:avLst/>
          </a:prstGeom>
        </p:spPr>
      </p:pic>
      <p:sp>
        <p:nvSpPr>
          <p:cNvPr id="36" name="Rectangle 3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8" name="Rectangle 3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Tree>
    <p:extLst>
      <p:ext uri="{BB962C8B-B14F-4D97-AF65-F5344CB8AC3E}">
        <p14:creationId xmlns:p14="http://schemas.microsoft.com/office/powerpoint/2010/main" val="1283804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ACBE1851-2230-47A9-B000-CE9046EA61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rgbClr val="5B3F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6E5A28C8-E06B-0C4F-BAE1-C67A1D63EE40}"/>
              </a:ext>
            </a:extLst>
          </p:cNvPr>
          <p:cNvSpPr>
            <a:spLocks noGrp="1"/>
          </p:cNvSpPr>
          <p:nvPr>
            <p:ph type="subTitle" idx="1"/>
          </p:nvPr>
        </p:nvSpPr>
        <p:spPr>
          <a:xfrm>
            <a:off x="514587" y="4049864"/>
            <a:ext cx="4204012" cy="2205732"/>
          </a:xfrm>
        </p:spPr>
        <p:txBody>
          <a:bodyPr anchor="t">
            <a:normAutofit lnSpcReduction="10000"/>
          </a:bodyPr>
          <a:lstStyle/>
          <a:p>
            <a:pPr algn="r"/>
            <a:r>
              <a:rPr lang="en-US" sz="1200" dirty="0">
                <a:solidFill>
                  <a:srgbClr val="FFFFFF"/>
                </a:solidFill>
                <a:latin typeface="Times New Roman" panose="02020603050405020304" pitchFamily="18" charset="0"/>
                <a:cs typeface="Times New Roman" panose="02020603050405020304" pitchFamily="18" charset="0"/>
              </a:rPr>
              <a:t>The adjoining figure represents the contribution to the global population affected from nCoV-19.</a:t>
            </a:r>
          </a:p>
          <a:p>
            <a:pPr algn="r"/>
            <a:r>
              <a:rPr lang="en-US" sz="1200" dirty="0">
                <a:solidFill>
                  <a:srgbClr val="FFFFFF"/>
                </a:solidFill>
                <a:latin typeface="Times New Roman" panose="02020603050405020304" pitchFamily="18" charset="0"/>
                <a:cs typeface="Times New Roman" panose="02020603050405020304" pitchFamily="18" charset="0"/>
              </a:rPr>
              <a:t>While rest other countries are attributed as Others in pie chart.</a:t>
            </a:r>
          </a:p>
          <a:p>
            <a:pPr algn="r"/>
            <a:r>
              <a:rPr lang="en-US" sz="1200" dirty="0">
                <a:solidFill>
                  <a:srgbClr val="FFFFFF"/>
                </a:solidFill>
                <a:latin typeface="Times New Roman" panose="02020603050405020304" pitchFamily="18" charset="0"/>
                <a:cs typeface="Times New Roman" panose="02020603050405020304" pitchFamily="18" charset="0"/>
              </a:rPr>
              <a:t>From which we can classify or rank them based on their contribution to the global infected nCoV-19 population.</a:t>
            </a:r>
          </a:p>
          <a:p>
            <a:pPr algn="r"/>
            <a:r>
              <a:rPr lang="en-US" sz="1200" dirty="0">
                <a:solidFill>
                  <a:srgbClr val="FFFFFF"/>
                </a:solidFill>
                <a:latin typeface="Times New Roman" panose="02020603050405020304" pitchFamily="18" charset="0"/>
                <a:cs typeface="Times New Roman" panose="02020603050405020304" pitchFamily="18" charset="0"/>
              </a:rPr>
              <a:t>Others &gt; US &gt; Brazil &gt; Russia &gt; India &gt; UK &gt; Spain &gt; Italy &gt; Peru &gt; France &gt; Iran </a:t>
            </a:r>
          </a:p>
          <a:p>
            <a:pPr algn="r"/>
            <a:r>
              <a:rPr lang="en-US" sz="1200" dirty="0">
                <a:solidFill>
                  <a:srgbClr val="FFFFFF"/>
                </a:solidFill>
                <a:latin typeface="Times New Roman" panose="02020603050405020304" pitchFamily="18" charset="0"/>
                <a:cs typeface="Times New Roman" panose="02020603050405020304" pitchFamily="18" charset="0"/>
              </a:rPr>
              <a:t>The interesting fact around here is Russia and Brazil were no where near top 10 most impacted countries from coronavirus.</a:t>
            </a:r>
          </a:p>
          <a:p>
            <a:pPr algn="r"/>
            <a:r>
              <a:rPr lang="en-US" sz="1200" dirty="0">
                <a:solidFill>
                  <a:srgbClr val="FFFFFF"/>
                </a:solidFill>
                <a:latin typeface="Times New Roman" panose="02020603050405020304" pitchFamily="18" charset="0"/>
                <a:cs typeface="Times New Roman" panose="02020603050405020304" pitchFamily="18" charset="0"/>
              </a:rPr>
              <a:t>But within a month they have gained an exponential growth. </a:t>
            </a:r>
          </a:p>
        </p:txBody>
      </p:sp>
      <p:cxnSp>
        <p:nvCxnSpPr>
          <p:cNvPr id="12" name="Straight Connector 11">
            <a:extLst>
              <a:ext uri="{FF2B5EF4-FFF2-40B4-BE49-F238E27FC236}">
                <a16:creationId xmlns:a16="http://schemas.microsoft.com/office/drawing/2014/main" id="{23B93832-6514-44F4-849B-5EE2C8A233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6679" y="3928939"/>
            <a:ext cx="3931920"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163442EB-78C3-4144-88BD-6F356491991D}"/>
              </a:ext>
            </a:extLst>
          </p:cNvPr>
          <p:cNvPicPr>
            <a:picLocks noChangeAspect="1"/>
          </p:cNvPicPr>
          <p:nvPr/>
        </p:nvPicPr>
        <p:blipFill>
          <a:blip r:embed="rId2"/>
          <a:stretch>
            <a:fillRect/>
          </a:stretch>
        </p:blipFill>
        <p:spPr>
          <a:xfrm>
            <a:off x="5460696" y="-1"/>
            <a:ext cx="6731305" cy="6731305"/>
          </a:xfrm>
          <a:prstGeom prst="rect">
            <a:avLst/>
          </a:prstGeom>
        </p:spPr>
      </p:pic>
      <p:sp>
        <p:nvSpPr>
          <p:cNvPr id="29" name="Subtitle 2">
            <a:extLst>
              <a:ext uri="{FF2B5EF4-FFF2-40B4-BE49-F238E27FC236}">
                <a16:creationId xmlns:a16="http://schemas.microsoft.com/office/drawing/2014/main" id="{4C465A6F-5A1F-9444-BA78-9CB1E4C27CA2}"/>
              </a:ext>
            </a:extLst>
          </p:cNvPr>
          <p:cNvSpPr txBox="1">
            <a:spLocks/>
          </p:cNvSpPr>
          <p:nvPr/>
        </p:nvSpPr>
        <p:spPr>
          <a:xfrm>
            <a:off x="1270014" y="2729622"/>
            <a:ext cx="2920668" cy="880161"/>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800" dirty="0">
                <a:solidFill>
                  <a:srgbClr val="FFFFFF"/>
                </a:solidFill>
                <a:latin typeface="Times New Roman" panose="02020603050405020304" pitchFamily="18" charset="0"/>
                <a:cs typeface="Times New Roman" panose="02020603050405020304" pitchFamily="18" charset="0"/>
              </a:rPr>
              <a:t>Global Contribution of countries in positive tested nCoV-19 population</a:t>
            </a:r>
          </a:p>
        </p:txBody>
      </p:sp>
    </p:spTree>
    <p:extLst>
      <p:ext uri="{BB962C8B-B14F-4D97-AF65-F5344CB8AC3E}">
        <p14:creationId xmlns:p14="http://schemas.microsoft.com/office/powerpoint/2010/main" val="1798755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EAAAD68-6419-4B4C-8274-70D24C4A3AAE}"/>
              </a:ext>
            </a:extLst>
          </p:cNvPr>
          <p:cNvSpPr>
            <a:spLocks noGrp="1"/>
          </p:cNvSpPr>
          <p:nvPr>
            <p:ph type="subTitle" idx="1"/>
          </p:nvPr>
        </p:nvSpPr>
        <p:spPr>
          <a:xfrm>
            <a:off x="7182530" y="800101"/>
            <a:ext cx="5009470" cy="5257800"/>
          </a:xfrm>
        </p:spPr>
        <p:txBody>
          <a:bodyPr>
            <a:normAutofit fontScale="92500" lnSpcReduction="10000"/>
          </a:bodyPr>
          <a:lstStyle/>
          <a:p>
            <a:r>
              <a:rPr lang="en-US" sz="1800" dirty="0">
                <a:latin typeface="Times New Roman" panose="02020603050405020304" pitchFamily="18" charset="0"/>
                <a:cs typeface="Times New Roman" panose="02020603050405020304" pitchFamily="18" charset="0"/>
              </a:rPr>
              <a:t>Where spread rate is concerned, it’s evident from the graph derived from the data, that US health system has failed in implementing ground level policies for avoid and preventing the spread of infection. </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Whereas the hotspot countries remain to include </a:t>
            </a:r>
          </a:p>
          <a:p>
            <a:r>
              <a:rPr lang="en-US" sz="1800" dirty="0">
                <a:latin typeface="Times New Roman" panose="02020603050405020304" pitchFamily="18" charset="0"/>
                <a:cs typeface="Times New Roman" panose="02020603050405020304" pitchFamily="18" charset="0"/>
              </a:rPr>
              <a:t>U.S.A. &gt; Brazil &gt; Russia &gt; India &gt; UK &gt; Spain &gt; Italy</a:t>
            </a:r>
          </a:p>
          <a:p>
            <a:r>
              <a:rPr lang="en-US" sz="1800" dirty="0">
                <a:latin typeface="Times New Roman" panose="02020603050405020304" pitchFamily="18" charset="0"/>
                <a:cs typeface="Times New Roman" panose="02020603050405020304" pitchFamily="18" charset="0"/>
              </a:rPr>
              <a:t>&gt; Peru &gt; France &gt; Germany</a:t>
            </a:r>
          </a:p>
          <a:p>
            <a:r>
              <a:rPr lang="en-US" sz="1800" dirty="0">
                <a:latin typeface="Times New Roman" panose="02020603050405020304" pitchFamily="18" charset="0"/>
                <a:cs typeface="Times New Roman" panose="02020603050405020304" pitchFamily="18" charset="0"/>
              </a:rPr>
              <a:t>(order deduced from the graph)</a:t>
            </a:r>
          </a:p>
          <a:p>
            <a:r>
              <a:rPr lang="en-US" sz="1800" dirty="0">
                <a:latin typeface="Times New Roman" panose="02020603050405020304" pitchFamily="18" charset="0"/>
                <a:cs typeface="Times New Roman" panose="02020603050405020304" pitchFamily="18" charset="0"/>
              </a:rPr>
              <a:t>On the contrary, China been in a stable state and is gradually declining, indicating a successful implementation of policies at grass root level.</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Though being densely populated, the relative cases in India are low compared to others, can be because of two reasons </a:t>
            </a:r>
          </a:p>
          <a:p>
            <a:pPr marL="342900" indent="-342900">
              <a:buAutoNum type="arabicPeriod"/>
            </a:pPr>
            <a:r>
              <a:rPr lang="en-US" sz="1800" dirty="0">
                <a:latin typeface="Times New Roman" panose="02020603050405020304" pitchFamily="18" charset="0"/>
                <a:cs typeface="Times New Roman" panose="02020603050405020304" pitchFamily="18" charset="0"/>
              </a:rPr>
              <a:t>Lockdown imposed by PM Narender Modi</a:t>
            </a:r>
          </a:p>
          <a:p>
            <a:pPr marL="342900" indent="-342900">
              <a:buAutoNum type="arabicPeriod"/>
            </a:pPr>
            <a:r>
              <a:rPr lang="en-US" sz="1800" dirty="0">
                <a:latin typeface="Times New Roman" panose="02020603050405020304" pitchFamily="18" charset="0"/>
                <a:cs typeface="Times New Roman" panose="02020603050405020304" pitchFamily="18" charset="0"/>
              </a:rPr>
              <a:t> Low testing rate</a:t>
            </a:r>
          </a:p>
        </p:txBody>
      </p:sp>
      <p:pic>
        <p:nvPicPr>
          <p:cNvPr id="5" name="Picture 4">
            <a:extLst>
              <a:ext uri="{FF2B5EF4-FFF2-40B4-BE49-F238E27FC236}">
                <a16:creationId xmlns:a16="http://schemas.microsoft.com/office/drawing/2014/main" id="{8DCE1E4C-A059-AD40-85C6-09183A3BADF1}"/>
              </a:ext>
            </a:extLst>
          </p:cNvPr>
          <p:cNvPicPr>
            <a:picLocks noChangeAspect="1"/>
          </p:cNvPicPr>
          <p:nvPr/>
        </p:nvPicPr>
        <p:blipFill>
          <a:blip r:embed="rId2"/>
          <a:stretch>
            <a:fillRect/>
          </a:stretch>
        </p:blipFill>
        <p:spPr>
          <a:xfrm>
            <a:off x="324530" y="0"/>
            <a:ext cx="6858000" cy="6858000"/>
          </a:xfrm>
          <a:prstGeom prst="rect">
            <a:avLst/>
          </a:prstGeom>
        </p:spPr>
      </p:pic>
    </p:spTree>
    <p:extLst>
      <p:ext uri="{BB962C8B-B14F-4D97-AF65-F5344CB8AC3E}">
        <p14:creationId xmlns:p14="http://schemas.microsoft.com/office/powerpoint/2010/main" val="7937446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2542EEC-4F7C-4AE2-933E-EAC8EB3FA3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824"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4926FAF7-18EA-2A4F-B321-8416CE355815}"/>
              </a:ext>
            </a:extLst>
          </p:cNvPr>
          <p:cNvPicPr>
            <a:picLocks noGrp="1" noChangeAspect="1"/>
          </p:cNvPicPr>
          <p:nvPr>
            <p:ph idx="1"/>
          </p:nvPr>
        </p:nvPicPr>
        <p:blipFill rotWithShape="1">
          <a:blip r:embed="rId2"/>
          <a:srcRect b="1268"/>
          <a:stretch/>
        </p:blipFill>
        <p:spPr>
          <a:xfrm>
            <a:off x="733507" y="666728"/>
            <a:ext cx="5536001" cy="5465791"/>
          </a:xfrm>
          <a:prstGeom prst="rect">
            <a:avLst/>
          </a:prstGeom>
        </p:spPr>
      </p:pic>
      <p:grpSp>
        <p:nvGrpSpPr>
          <p:cNvPr id="15" name="Group 14">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60480" y="3154317"/>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B85A9F2B-7BE3-D24D-85A0-39A1F01A5FF0}"/>
              </a:ext>
            </a:extLst>
          </p:cNvPr>
          <p:cNvSpPr txBox="1"/>
          <p:nvPr/>
        </p:nvSpPr>
        <p:spPr>
          <a:xfrm>
            <a:off x="6742874" y="1109272"/>
            <a:ext cx="4985440" cy="1200329"/>
          </a:xfrm>
          <a:prstGeom prst="rect">
            <a:avLst/>
          </a:prstGeom>
          <a:noFill/>
        </p:spPr>
        <p:txBody>
          <a:bodyPr wrap="square" rtlCol="0">
            <a:spAutoFit/>
          </a:bodyPr>
          <a:lstStyle/>
          <a:p>
            <a:pPr algn="ctr"/>
            <a:r>
              <a:rPr lang="en-US" sz="1200" dirty="0">
                <a:latin typeface="+mj-lt"/>
              </a:rPr>
              <a:t>Linear Scale Graphical Plotting vs Exponential Graphical Plotting </a:t>
            </a:r>
          </a:p>
          <a:p>
            <a:pPr algn="ctr"/>
            <a:endParaRPr lang="en-US" sz="1200" dirty="0">
              <a:latin typeface="+mj-lt"/>
            </a:endParaRPr>
          </a:p>
          <a:p>
            <a:pPr algn="ctr"/>
            <a:r>
              <a:rPr lang="en-US" sz="1200" dirty="0">
                <a:latin typeface="+mj-lt"/>
              </a:rPr>
              <a:t>The Graph to the left indicated positive nCoV-19 cases on exponential scale of 10.</a:t>
            </a:r>
          </a:p>
          <a:p>
            <a:pPr algn="ctr"/>
            <a:endParaRPr lang="en-US" sz="1200" dirty="0">
              <a:latin typeface="+mj-lt"/>
            </a:endParaRPr>
          </a:p>
          <a:p>
            <a:pPr algn="ctr"/>
            <a:r>
              <a:rPr lang="en-US" sz="1200" dirty="0">
                <a:latin typeface="+mj-lt"/>
              </a:rPr>
              <a:t>Reason and intention to do so ?</a:t>
            </a:r>
          </a:p>
        </p:txBody>
      </p:sp>
      <p:pic>
        <p:nvPicPr>
          <p:cNvPr id="6" name="Picture 5">
            <a:extLst>
              <a:ext uri="{FF2B5EF4-FFF2-40B4-BE49-F238E27FC236}">
                <a16:creationId xmlns:a16="http://schemas.microsoft.com/office/drawing/2014/main" id="{5CD3E665-1800-1444-9820-5946FF0E2410}"/>
              </a:ext>
            </a:extLst>
          </p:cNvPr>
          <p:cNvPicPr>
            <a:picLocks noChangeAspect="1"/>
          </p:cNvPicPr>
          <p:nvPr/>
        </p:nvPicPr>
        <p:blipFill>
          <a:blip r:embed="rId3"/>
          <a:stretch>
            <a:fillRect/>
          </a:stretch>
        </p:blipFill>
        <p:spPr>
          <a:xfrm>
            <a:off x="4628" y="253388"/>
            <a:ext cx="12192000" cy="6858000"/>
          </a:xfrm>
          <a:prstGeom prst="rect">
            <a:avLst/>
          </a:prstGeom>
        </p:spPr>
      </p:pic>
      <p:pic>
        <p:nvPicPr>
          <p:cNvPr id="8" name="Picture 7">
            <a:extLst>
              <a:ext uri="{FF2B5EF4-FFF2-40B4-BE49-F238E27FC236}">
                <a16:creationId xmlns:a16="http://schemas.microsoft.com/office/drawing/2014/main" id="{40795FE9-D8C9-DB46-8584-95913DB7809A}"/>
              </a:ext>
            </a:extLst>
          </p:cNvPr>
          <p:cNvPicPr>
            <a:picLocks noChangeAspect="1"/>
          </p:cNvPicPr>
          <p:nvPr/>
        </p:nvPicPr>
        <p:blipFill>
          <a:blip r:embed="rId4"/>
          <a:stretch>
            <a:fillRect/>
          </a:stretch>
        </p:blipFill>
        <p:spPr>
          <a:xfrm>
            <a:off x="7390010" y="2562989"/>
            <a:ext cx="3439571" cy="3428048"/>
          </a:xfrm>
          <a:prstGeom prst="rect">
            <a:avLst/>
          </a:prstGeom>
        </p:spPr>
      </p:pic>
      <p:sp>
        <p:nvSpPr>
          <p:cNvPr id="10" name="TextBox 9">
            <a:extLst>
              <a:ext uri="{FF2B5EF4-FFF2-40B4-BE49-F238E27FC236}">
                <a16:creationId xmlns:a16="http://schemas.microsoft.com/office/drawing/2014/main" id="{6737D83A-AA43-8D40-B917-1F1F949725BE}"/>
              </a:ext>
            </a:extLst>
          </p:cNvPr>
          <p:cNvSpPr txBox="1"/>
          <p:nvPr/>
        </p:nvSpPr>
        <p:spPr>
          <a:xfrm>
            <a:off x="7713644" y="6132519"/>
            <a:ext cx="2985571" cy="369332"/>
          </a:xfrm>
          <a:prstGeom prst="rect">
            <a:avLst/>
          </a:prstGeom>
          <a:noFill/>
        </p:spPr>
        <p:txBody>
          <a:bodyPr wrap="square" rtlCol="0">
            <a:spAutoFit/>
          </a:bodyPr>
          <a:lstStyle/>
          <a:p>
            <a:pPr algn="ctr"/>
            <a:r>
              <a:rPr lang="en-US" dirty="0">
                <a:latin typeface="+mj-lt"/>
              </a:rPr>
              <a:t>Exponential Amplification</a:t>
            </a:r>
          </a:p>
        </p:txBody>
      </p:sp>
    </p:spTree>
    <p:extLst>
      <p:ext uri="{BB962C8B-B14F-4D97-AF65-F5344CB8AC3E}">
        <p14:creationId xmlns:p14="http://schemas.microsoft.com/office/powerpoint/2010/main" val="33689596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F27EAD9-267F-3D4D-9AA8-79EA2D5E57C1}"/>
              </a:ext>
            </a:extLst>
          </p:cNvPr>
          <p:cNvPicPr>
            <a:picLocks noChangeAspect="1"/>
          </p:cNvPicPr>
          <p:nvPr/>
        </p:nvPicPr>
        <p:blipFill>
          <a:blip r:embed="rId2"/>
          <a:stretch>
            <a:fillRect/>
          </a:stretch>
        </p:blipFill>
        <p:spPr>
          <a:xfrm rot="16200000">
            <a:off x="-1303943" y="1596654"/>
            <a:ext cx="6858000" cy="3664692"/>
          </a:xfrm>
          <a:prstGeom prst="rect">
            <a:avLst/>
          </a:prstGeom>
        </p:spPr>
      </p:pic>
      <p:pic>
        <p:nvPicPr>
          <p:cNvPr id="5" name="Picture 4">
            <a:extLst>
              <a:ext uri="{FF2B5EF4-FFF2-40B4-BE49-F238E27FC236}">
                <a16:creationId xmlns:a16="http://schemas.microsoft.com/office/drawing/2014/main" id="{55F5B3DD-9603-3548-ADFA-B097036F85EA}"/>
              </a:ext>
            </a:extLst>
          </p:cNvPr>
          <p:cNvPicPr>
            <a:picLocks noChangeAspect="1"/>
          </p:cNvPicPr>
          <p:nvPr/>
        </p:nvPicPr>
        <p:blipFill>
          <a:blip r:embed="rId3"/>
          <a:stretch>
            <a:fillRect/>
          </a:stretch>
        </p:blipFill>
        <p:spPr>
          <a:xfrm>
            <a:off x="3791110" y="1088081"/>
            <a:ext cx="8279704" cy="4681836"/>
          </a:xfrm>
          <a:prstGeom prst="rect">
            <a:avLst/>
          </a:prstGeom>
        </p:spPr>
      </p:pic>
      <p:sp>
        <p:nvSpPr>
          <p:cNvPr id="6" name="TextBox 5">
            <a:extLst>
              <a:ext uri="{FF2B5EF4-FFF2-40B4-BE49-F238E27FC236}">
                <a16:creationId xmlns:a16="http://schemas.microsoft.com/office/drawing/2014/main" id="{D811C912-0665-7E40-B8F6-0B72538EDC16}"/>
              </a:ext>
            </a:extLst>
          </p:cNvPr>
          <p:cNvSpPr txBox="1"/>
          <p:nvPr/>
        </p:nvSpPr>
        <p:spPr>
          <a:xfrm>
            <a:off x="708938" y="0"/>
            <a:ext cx="2832237" cy="276999"/>
          </a:xfrm>
          <a:prstGeom prst="rect">
            <a:avLst/>
          </a:prstGeom>
          <a:noFill/>
        </p:spPr>
        <p:txBody>
          <a:bodyPr wrap="square" rtlCol="0">
            <a:spAutoFit/>
          </a:bodyPr>
          <a:lstStyle/>
          <a:p>
            <a:r>
              <a:rPr lang="en-US" sz="1200" dirty="0"/>
              <a:t>Comparison of US to other countries</a:t>
            </a:r>
          </a:p>
        </p:txBody>
      </p:sp>
      <p:sp>
        <p:nvSpPr>
          <p:cNvPr id="7" name="TextBox 6">
            <a:extLst>
              <a:ext uri="{FF2B5EF4-FFF2-40B4-BE49-F238E27FC236}">
                <a16:creationId xmlns:a16="http://schemas.microsoft.com/office/drawing/2014/main" id="{FC2FDDBC-CFC7-744B-8458-264F0697839E}"/>
              </a:ext>
            </a:extLst>
          </p:cNvPr>
          <p:cNvSpPr txBox="1"/>
          <p:nvPr/>
        </p:nvSpPr>
        <p:spPr>
          <a:xfrm>
            <a:off x="5276417" y="276999"/>
            <a:ext cx="5475383" cy="338554"/>
          </a:xfrm>
          <a:prstGeom prst="rect">
            <a:avLst/>
          </a:prstGeom>
          <a:noFill/>
        </p:spPr>
        <p:txBody>
          <a:bodyPr wrap="square" rtlCol="0">
            <a:spAutoFit/>
          </a:bodyPr>
          <a:lstStyle/>
          <a:p>
            <a:r>
              <a:rPr lang="en-US" sz="1600" dirty="0"/>
              <a:t>Comparison of Top 10 countries to other residual countries</a:t>
            </a:r>
          </a:p>
        </p:txBody>
      </p:sp>
    </p:spTree>
    <p:extLst>
      <p:ext uri="{BB962C8B-B14F-4D97-AF65-F5344CB8AC3E}">
        <p14:creationId xmlns:p14="http://schemas.microsoft.com/office/powerpoint/2010/main" val="17720616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1177</Words>
  <Application>Microsoft Macintosh PowerPoint</Application>
  <PresentationFormat>Widescreen</PresentationFormat>
  <Paragraphs>54</Paragraphs>
  <Slides>17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Times New Roman</vt:lpstr>
      <vt:lpstr>Office Theme</vt:lpstr>
      <vt:lpstr>Statistical Machine: Learning, Forecasting, and Inferences from Pandemic Data </vt:lpstr>
      <vt:lpstr>👏 My heartfelt sincere gratitude for the frontline workers. </vt:lpstr>
      <vt:lpstr>1. Coronaviruses is a large family of viruses which causes health disorders in animals and humans.  2. Several viruses of same family are popular for causing respiratory infections ranging from common cold to severe case of Middle East Respiratory Syndrome (MERS) and Severe Acute Respiratory Syndrome (SARS) and the most recent causes corona virus disease COVID19.  3. The first case of corona virus was reported in December 2019; in the Wuhan city of Hubei province of China, in East Asia &amp; the world’s most populous country.  4. After which there has been a chain reaction contributary to the  reporting of spread of infection globally in USA, South Korea, India, Italy, Spain, UK, Russia, Brazil and many more.  5. People get infection from COVID19, it spread rapidly from others through direct or indirect contact or through small droplets from nose or mouth when an infected person coughs, speaks or sneezes.  6. Normally it takes 4 to 5 days for the symptoms to show up post contamination.  Common symptoms in relevance to the diagnosis would include fever, tiredness, dry cough, pain, nasal congestion, and development of difficulty in breathing.  7. Considering the seriousness of the situation the World Health Organization (WHO) declared it a pandemic on 11th March 2020 imposing a global emergency, over the outbreak of the disease, spread over a wide geographical area, affecting an exceptionally high proportion of global population.</vt:lpstr>
      <vt:lpstr>8. In India the first case was reported on 30th January in Kerala.  9. Due to the exponential rise of cases in India, Govt. of India declared a nation-wide lockdown on 22nd March and named it as Janta Curfew. Which was later extended for next 21 days with the motive to increase physical distancing between people and to gain a control over the spread of infection.  10. Few healthcare personals and thinkers describe this incidence as the greatest humanitarian crisis post world war II.  11. The government’s around the world are working globally to contain the pandemic, but the Indian Government has been appreciated globally for its mature decisions, implementing a proactive nationwide lockdown, with the goal to reduce the number of infected people compared to the available healthcare facilities at disposal.  Despite being one of the most densely populous country on the globe.  </vt:lpstr>
      <vt:lpstr>World Update </vt:lpstr>
      <vt:lpstr>PowerPoint Presentation</vt:lpstr>
      <vt:lpstr>PowerPoint Presentation</vt:lpstr>
      <vt:lpstr>PowerPoint Presentation</vt:lpstr>
      <vt:lpstr>PowerPoint Presentation</vt:lpstr>
      <vt:lpstr>State wise Insights @ India</vt:lpstr>
      <vt:lpstr>PowerPoint Presentation</vt:lpstr>
      <vt:lpstr>Total deaths vs Recoveries  Graph (Linear Scale)</vt:lpstr>
      <vt:lpstr>Total deaths vs Recoveries Graph  (Both x and y-axis on exponential scale )</vt:lpstr>
      <vt:lpstr>PowerPoint Presentation</vt:lpstr>
      <vt:lpstr>SVM Regression vs confirmed data</vt:lpstr>
      <vt:lpstr>PowerPoint Presentation</vt:lpstr>
      <vt:lpstr>Conclusions  1. If the R0 remains consistent, its clearly depicted from the prediction models that in near future new cases of COVID-19 will increase.  2. Recently there was a global debate over the use of masks, where the WHO describes its not necessary. But, in my opinion since, prevention is better than cure one must wear mask at all time  while in open or in public.  3. It’s recommended that front line workers and people should take shower twice a day within a maximum time gap of 12hr. This will help to maintain sanitization and freshness.  4. Until there is a vaccine or medication against the COVID-19 infection, its recommended to stay indoors and only if necessary, to go out one must always wear personnel protective equipment .      Thank You     # # # #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Machine: Learning, Forecasting, and Inferences from Pandemic Data </dc:title>
  <dc:creator>DEVAASHISH SHARMA [CSE - 2016]</dc:creator>
  <cp:lastModifiedBy>DEVAASHISH SHARMA [CSE - 2016]</cp:lastModifiedBy>
  <cp:revision>8</cp:revision>
  <dcterms:created xsi:type="dcterms:W3CDTF">2020-06-29T22:18:47Z</dcterms:created>
  <dcterms:modified xsi:type="dcterms:W3CDTF">2020-07-14T05:55:53Z</dcterms:modified>
</cp:coreProperties>
</file>

<file path=docProps/thumbnail.jpeg>
</file>